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64"/>
  </p:notesMasterIdLst>
  <p:sldIdLst>
    <p:sldId id="256" r:id="rId2"/>
    <p:sldId id="278" r:id="rId3"/>
    <p:sldId id="257" r:id="rId4"/>
    <p:sldId id="281" r:id="rId5"/>
    <p:sldId id="273" r:id="rId6"/>
    <p:sldId id="259" r:id="rId7"/>
    <p:sldId id="260" r:id="rId8"/>
    <p:sldId id="275" r:id="rId9"/>
    <p:sldId id="269" r:id="rId10"/>
    <p:sldId id="277" r:id="rId11"/>
    <p:sldId id="279" r:id="rId12"/>
    <p:sldId id="280" r:id="rId13"/>
    <p:sldId id="261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263" r:id="rId28"/>
    <p:sldId id="264" r:id="rId29"/>
    <p:sldId id="284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26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267" r:id="rId55"/>
    <p:sldId id="285" r:id="rId56"/>
    <p:sldId id="290" r:id="rId57"/>
    <p:sldId id="292" r:id="rId58"/>
    <p:sldId id="331" r:id="rId59"/>
    <p:sldId id="332" r:id="rId60"/>
    <p:sldId id="291" r:id="rId61"/>
    <p:sldId id="333" r:id="rId62"/>
    <p:sldId id="334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67" autoAdjust="0"/>
  </p:normalViewPr>
  <p:slideViewPr>
    <p:cSldViewPr snapToGrid="0">
      <p:cViewPr>
        <p:scale>
          <a:sx n="125" d="100"/>
          <a:sy n="125" d="100"/>
        </p:scale>
        <p:origin x="-1596" y="-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DC917-8F40-43A9-8745-81C13FA08067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7503E-7808-475F-83BE-D70DBFDFC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48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C6C29B-A0E8-4FE6-8255-4926084162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14FA3-877A-4197-AEE5-6ADAF4F202C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FAB4336-E001-497E-AC73-C416CAF08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0DA0ABE-CE66-4F88-A04C-CF50915A4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450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2A1EF7-865E-4798-A427-6C8498208A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25E37-78F2-4243-89B6-9BBE75339A2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E825E99-4017-4131-AB49-6E9D482A4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D910DE9-6AF8-42C4-B6C3-A1F7AFD79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178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37955E-1911-4664-858C-2D17D0BCB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7D874-3595-4F51-AEC1-1AB8ACC772D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97C20FDF-5E34-478C-B630-97D5F4B0F6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D45C197-146F-4DA6-8602-D65ADB4D3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115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605398-DC54-47EB-A25E-040911616F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9EE32-01B5-4D0E-9B5B-6347C70DBA91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817C22F-522F-45F0-88DB-8CDEA7B059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52B815D-34CF-4AA6-804E-19E1EF23A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876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A5F227-148C-4114-8073-7EF738E1E5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7A35B-ABE3-46EE-B3C1-8571F08C3E6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84387216-D836-4270-9C51-F676A76F5D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1E07E0B-974C-4E48-9920-F332FCD24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569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503E-7808-475F-83BE-D70DBFDFC57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92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3880CD-0D87-4485-B449-BB0D9ED12B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67F01-1ADD-4F4D-A8DE-402339151A4D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FCCA57C9-0A4F-4002-8038-13B5BCCA60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CED0F76-6EB4-4B29-AF6C-540A64D7E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056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203C3C-EAEA-4FFE-B294-277059472F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BEAD1-E75C-4742-927F-AEC211ACF5DE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878962F8-8126-43E6-A425-EFAED81E6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B0459CC-D4CD-42E9-AEEA-42F7F0F75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919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693CC9-B00F-4B7B-843C-7134599DF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810A9-9400-4701-BEFB-F183930A1BC2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4A61A94B-F13F-4CDD-ABEC-838F816B1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B5C6B08-0BB2-404F-9E72-26441EC13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423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BB14F0-65E7-416B-A928-83EA2B4723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77CE3-5CFA-425E-8471-9807F09AE73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E8822F9C-706D-4E8B-B62B-AC8EC1892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D4D6CFA-D035-4D50-8D60-91208D406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216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9E1242-2100-4D6B-BDB9-37EEE79416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F21EB-CB7D-49E4-81BC-F0752EAFC740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9707D25-3DA0-4607-AFCA-F92D588DE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3F2B406-0FEF-4CC8-8419-F7A611ECE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09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8B202F-5CD0-40AC-96F0-8E12804FA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4A5CC-CC76-4FCA-97B4-728F6F0625A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5826209-18BB-40B1-8025-943E4BB06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A7A3185-1824-4A93-B17D-CCB6D4BB3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434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D068A32-C9ED-4C7E-988B-5746FBEAE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696AAEE-06BD-4C4C-B4A6-389FEA169FC9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A9F0526-1879-495F-81CF-76E436CFE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9286BC5-245D-485C-B787-6F0981F49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387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E1A2803-D002-481C-9A76-8020BAD60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E4733-54F3-4E0C-8C11-9A69454CF556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09431B4-3D4F-4D02-92EA-C88D065DF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76F5D21-E8DE-4C38-AE8C-9149CA17E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074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690D268-9380-4D1D-A0DE-E29CF74DA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AE3271-0182-4028-BCEC-D9A2B77FA4C8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0A80D55-D67F-41B1-8703-119FC93961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886CF33-E462-4FF4-AA34-94CB36A2F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806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925F377-B85D-4C18-87B8-9ED23AA09A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BCACF3-78FA-4AF8-8F66-1DD0BB0B4797}" type="slidenum">
              <a:rPr lang="en-US" altLang="en-US" sz="1200" smtClean="0"/>
              <a:pPr/>
              <a:t>39</a:t>
            </a:fld>
            <a:endParaRPr lang="en-US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C856AB0-CAB7-4785-B300-BE68029E6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8BEEB2B-A511-40BE-A635-5763D26FC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650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520C773-DC0F-44AA-9221-606C95892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EC9B55-0B56-48FA-9DF3-74276C3DC6F3}" type="slidenum">
              <a:rPr lang="en-US" altLang="en-US" sz="1200" smtClean="0"/>
              <a:pPr/>
              <a:t>40</a:t>
            </a:fld>
            <a:endParaRPr lang="en-US" altLang="en-US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5CE83CA-FD36-45E5-879E-8BDE5DC8B7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8D2E39D-CF2A-4DF3-8A58-2345F13C1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0944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7A33903-5F99-4173-AA23-BDEE43636F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E49A65-D623-42DF-8EFB-1D616EA1BC9D}" type="slidenum">
              <a:rPr lang="en-US" altLang="en-US" sz="1200" smtClean="0"/>
              <a:pPr/>
              <a:t>41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AD519EE-6868-4588-AC8E-836CB8D89F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2B76F51-076A-4272-BF36-4F705B185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552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3BC9777-D779-4A72-A361-36EDBE84D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503975-F68E-44B4-84E5-BD96BA8360AE}" type="slidenum">
              <a:rPr lang="en-US" altLang="en-US" sz="1200" smtClean="0"/>
              <a:pPr/>
              <a:t>42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F26D736-7815-4D79-8511-9B93B119D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7E07156-08AB-4095-AA5F-7E7238D9A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71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7765FC9-A20C-42CE-B0DE-D6478153A1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5FAE31-4630-400A-B40F-6495792FE08B}" type="slidenum">
              <a:rPr lang="en-US" altLang="en-US" sz="1200" smtClean="0"/>
              <a:pPr/>
              <a:t>43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6169970-ABA2-4C09-9513-935CDF96B0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8F49B24-F818-4219-BA74-5F063F486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022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163ED4B-D3C9-427E-B692-F90A1F4721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CAA207-D3A0-4EF5-8395-3D6C9C0A8DA0}" type="slidenum">
              <a:rPr lang="en-US" altLang="en-US" sz="1200" smtClean="0"/>
              <a:pPr/>
              <a:t>44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12E5F4C-86CB-4786-A1BF-F02E03FE46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1694D57-9489-44C0-ADEA-F4882BC65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3895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A5625AD-790E-46E0-843E-282E311D1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3C7441-CDBA-48DB-8586-63829BB5EB38}" type="slidenum">
              <a:rPr lang="en-US" altLang="en-US" sz="1200" smtClean="0"/>
              <a:pPr/>
              <a:t>45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5700F68-4DB7-4315-A4CC-EC99FE975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5313D26-55B7-4D6C-9EB9-5EEF00D32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33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1B8686-A474-4CF6-8155-763AD69C5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0FE7F-A28D-49FC-B257-3EC9415C3C0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39D1526-FD66-4EB7-8BCD-49EDA81385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F88F642-231F-4591-B151-CD6E1E773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0878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DBCA211-AC59-4029-89B0-6B6B5936AC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075CA3-A693-446B-8956-906968724D9A}" type="slidenum">
              <a:rPr lang="en-US" altLang="en-US" sz="1200" smtClean="0"/>
              <a:pPr/>
              <a:t>46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43EA923-F180-4F00-99B3-536B13A1C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3274F30-B4EB-4B13-846C-24F768C3D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0160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09ECA50-819A-4BB8-AB41-8BADCEFA9C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30C24C-E3DE-4909-8B33-3D0D4EF5EB60}" type="slidenum">
              <a:rPr lang="en-US" altLang="en-US" sz="1200" smtClean="0"/>
              <a:pPr/>
              <a:t>47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6C4E7F4-C8E0-4B7D-9181-F7EF6AF53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F80575D-A75B-4B02-AA5B-293B5E4B2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2595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E648DF0F-07FF-4479-97A7-F4A6A2DE2E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A7FAFA-7EE9-4BCE-BAA4-A8CFC1072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08C68F34-B11D-4722-81FC-4277B442E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C29F63-82F0-498F-B382-A6C65E607192}" type="slidenum">
              <a:rPr lang="en-US" altLang="en-US" sz="1200" smtClean="0"/>
              <a:pPr/>
              <a:t>53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1626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A6D7D1-36F9-4169-8BE3-AF27FDA77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44257-FC84-417F-A8B3-2042E9588BC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8434" name="Rectangle 1026">
            <a:extLst>
              <a:ext uri="{FF2B5EF4-FFF2-40B4-BE49-F238E27FC236}">
                <a16:creationId xmlns:a16="http://schemas.microsoft.com/office/drawing/2014/main" id="{9203CCD6-09E3-42F7-B461-B939C2E03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>
            <a:extLst>
              <a:ext uri="{FF2B5EF4-FFF2-40B4-BE49-F238E27FC236}">
                <a16:creationId xmlns:a16="http://schemas.microsoft.com/office/drawing/2014/main" id="{A001370B-A3BE-4C6A-A158-58E77F6E9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090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8ACFEA-1857-43AC-8A0C-93A002849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7EC5D-5A94-4DFE-A712-B0BC4CC29C0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EE9726E-9CB8-4287-8582-C12D014AD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60C1A69-5441-479A-8E5C-C7B11E1F0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80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8334BE-7FF2-43E4-8610-56D0927EE9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E4FB5-29E1-4B89-BABF-1F20F85FF77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856C8F1-6968-4BE0-9E3D-541E48BA5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F3A670A-8660-46F4-9FD3-3A6169023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85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4A6F74-DAB5-4407-A59F-0539CD7CFC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558F8-8C81-4049-BBDE-9191CC8920C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2E4968C-AF1A-4235-ABDB-AAC5891E6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32006A8-F64E-45CB-B29F-ECA41B28F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3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0821DA-3CF6-442C-9147-3F0EEC45A1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058B0-4870-4A81-9DF2-B980E0134C1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669F1EBD-3E91-4251-A167-A54D6494CD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C118AC7-01DD-4026-9FCC-EE340F2EE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739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39E26B-F52B-47EE-BA44-1CB252E6B9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15338-910B-4DAE-BE62-7029DE57C5D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28B43D8F-A6A2-4F2F-B08D-D3DAD7372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36D94E8-09A0-41AB-94A9-573D01D98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26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3A86D6F-B82A-4A8C-9878-AA095C8840D1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4B1A-7BC0-4A55-A44C-5FE3A05A518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94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6D6F-B82A-4A8C-9878-AA095C8840D1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4B1A-7BC0-4A55-A44C-5FE3A05A5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63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6D6F-B82A-4A8C-9878-AA095C8840D1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4B1A-7BC0-4A55-A44C-5FE3A05A518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2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6D6F-B82A-4A8C-9878-AA095C8840D1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4B1A-7BC0-4A55-A44C-5FE3A05A5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4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6D6F-B82A-4A8C-9878-AA095C8840D1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4B1A-7BC0-4A55-A44C-5FE3A05A518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49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6D6F-B82A-4A8C-9878-AA095C8840D1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4B1A-7BC0-4A55-A44C-5FE3A05A5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2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6D6F-B82A-4A8C-9878-AA095C8840D1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4B1A-7BC0-4A55-A44C-5FE3A05A5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80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6D6F-B82A-4A8C-9878-AA095C8840D1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4B1A-7BC0-4A55-A44C-5FE3A05A5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1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6D6F-B82A-4A8C-9878-AA095C8840D1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4B1A-7BC0-4A55-A44C-5FE3A05A5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9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6D6F-B82A-4A8C-9878-AA095C8840D1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4B1A-7BC0-4A55-A44C-5FE3A05A5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66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6D6F-B82A-4A8C-9878-AA095C8840D1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4B1A-7BC0-4A55-A44C-5FE3A05A518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64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3A86D6F-B82A-4A8C-9878-AA095C8840D1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FD64B1A-7BC0-4A55-A44C-5FE3A05A518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42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uZV0h4vfmQ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llsalive.com/meiosis_js.htm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B4ASdELBbQ" TargetMode="External"/><Relationship Id="rId2" Type="http://schemas.openxmlformats.org/officeDocument/2006/relationships/hyperlink" Target="https://www.youtube.com/watch?time_continue=10&amp;v=XTZih16DU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FCdAgeMGOA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E3B2-00F1-4D2B-9D1B-12C9B8611B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GROWTH AND REPRODUCTION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16310-AB11-4434-BDD8-E195A74155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5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163154-B396-4AA2-AA75-7BCEF749C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481012"/>
            <a:ext cx="774382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21CB-3BEC-419B-96F2-088E4C98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311E-3894-4CEE-B468-D39594919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ASEXUAL REPRODUCTION</a:t>
            </a:r>
          </a:p>
          <a:p>
            <a:r>
              <a:rPr lang="en-GB" dirty="0"/>
              <a:t>INVOLVES ONLY ONE PARENT</a:t>
            </a:r>
          </a:p>
          <a:p>
            <a:r>
              <a:rPr lang="en-GB" dirty="0"/>
              <a:t>ALL CHARACTERISTICS OF PARENT PASSED ON TO ALL OFFSPRINGS</a:t>
            </a:r>
          </a:p>
          <a:p>
            <a:r>
              <a:rPr lang="en-GB" dirty="0"/>
              <a:t>PRODUCES GENETICALLY IDENTICAL OFFSPRINGS</a:t>
            </a:r>
          </a:p>
          <a:p>
            <a:r>
              <a:rPr lang="en-GB" dirty="0"/>
              <a:t>MANY ORGANISMS PRODUCE ASEXUALLY WHEN CONDITIONS ARE FAVOURABLE (e.g. when there is plenty of food) AND BUILD UP THEIR NUMBERS QUICKLY. </a:t>
            </a:r>
            <a:r>
              <a:rPr lang="en-GB" dirty="0" err="1"/>
              <a:t>e.g</a:t>
            </a:r>
            <a:r>
              <a:rPr lang="en-GB" dirty="0"/>
              <a:t> bacteria, fungi, yeast.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43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7890-353F-4A24-9898-DDE8C7B2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0516C-F4A1-4662-8D16-09FB40830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SEXUAL REPRODUCTION</a:t>
            </a:r>
          </a:p>
          <a:p>
            <a:r>
              <a:rPr lang="en-GB" dirty="0"/>
              <a:t>REQUIRES TWO PARENTS: MALE AND FEMALE</a:t>
            </a:r>
          </a:p>
          <a:p>
            <a:r>
              <a:rPr lang="en-GB" dirty="0"/>
              <a:t>EACH INDIVIDUAL PRODUCES GAMETES</a:t>
            </a:r>
          </a:p>
          <a:p>
            <a:r>
              <a:rPr lang="en-GB" dirty="0"/>
              <a:t>ALWAYS INVOLVES FERTILIZATION – fusion of gametes to produce zygote</a:t>
            </a:r>
          </a:p>
          <a:p>
            <a:r>
              <a:rPr lang="en-GB" dirty="0"/>
              <a:t>OFFSPRING RECEIVES A MIXTURE OF GENES TO SHOW A MIXTURE OF PARENTAL CHARACTERISTICS</a:t>
            </a:r>
          </a:p>
          <a:p>
            <a:r>
              <a:rPr lang="en-GB" dirty="0"/>
              <a:t>GENETIC VARIATION – offspring different to other offspring and to the parents</a:t>
            </a:r>
          </a:p>
        </p:txBody>
      </p:sp>
    </p:spTree>
    <p:extLst>
      <p:ext uri="{BB962C8B-B14F-4D97-AF65-F5344CB8AC3E}">
        <p14:creationId xmlns:p14="http://schemas.microsoft.com/office/powerpoint/2010/main" val="201342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F95F5-6F07-433C-AA3C-C87DFE9B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FLOWER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9F91B-51FA-4EE8-AC6F-26CC77A27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Identify and draw, using a hand lens if necessary, the sepals, petals, stamens and carpels of </a:t>
            </a:r>
            <a:r>
              <a:rPr lang="en-GB" b="1" dirty="0"/>
              <a:t>one</a:t>
            </a:r>
            <a:r>
              <a:rPr lang="en-GB" dirty="0"/>
              <a:t>, locally available, </a:t>
            </a:r>
            <a:r>
              <a:rPr lang="en-GB" b="1" dirty="0"/>
              <a:t>named</a:t>
            </a:r>
            <a:r>
              <a:rPr lang="en-GB" dirty="0"/>
              <a:t>, insect-pollinated dicotyledonous flower, and examine the pollen grains under a light microscope. </a:t>
            </a:r>
          </a:p>
          <a:p>
            <a:r>
              <a:rPr lang="en-GB" dirty="0"/>
              <a:t>If possible a large, brightly-coloured, scented flower with visible nectar should be chosen. Ensure that learners produce large drawings, with a sharp HB pencil, draw clean lines and give the magnification of their drawing (e.g. x3). </a:t>
            </a:r>
          </a:p>
          <a:p>
            <a:r>
              <a:rPr lang="en-GB" dirty="0"/>
              <a:t>MOST PLANTS ARE HERMAPHRODITE (BISEXUAL)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645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D1F19951-02E9-41A3-B902-88A617738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1FFE6FB5-5659-479E-B675-4CE334366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DE18BC70-D243-43F9-8E1D-CA072463D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77000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4EA7730B-0541-4251-AEF7-D45540F237E1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4EB62111-7099-453D-9D38-C12DE7119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477000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1" lang="en-US" altLang="en-US" sz="900" b="1" dirty="0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04859748-93BA-42A8-808C-48801008C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477000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B9A63B5A-7533-4DAC-8AE9-AD7561B64431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14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pic>
        <p:nvPicPr>
          <p:cNvPr id="10250" name="Picture 10" descr="C:\WINDOWS\Desktop\Sei Haw\Teacher resources\Powerpoint slides\artworks from Winnie\Melanie\FIG16.6.jpg">
            <a:extLst>
              <a:ext uri="{FF2B5EF4-FFF2-40B4-BE49-F238E27FC236}">
                <a16:creationId xmlns:a16="http://schemas.microsoft.com/office/drawing/2014/main" id="{71CA6219-FE2B-4BA5-AEE6-18615BB0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1"/>
            <a:ext cx="2743200" cy="2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8" name="Text Box 48">
            <a:extLst>
              <a:ext uri="{FF2B5EF4-FFF2-40B4-BE49-F238E27FC236}">
                <a16:creationId xmlns:a16="http://schemas.microsoft.com/office/drawing/2014/main" id="{A477E106-71A6-471C-9362-2455FFA20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990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stigma</a:t>
            </a:r>
          </a:p>
        </p:txBody>
      </p:sp>
      <p:sp>
        <p:nvSpPr>
          <p:cNvPr id="10289" name="Line 49">
            <a:extLst>
              <a:ext uri="{FF2B5EF4-FFF2-40B4-BE49-F238E27FC236}">
                <a16:creationId xmlns:a16="http://schemas.microsoft.com/office/drawing/2014/main" id="{1853051D-7ACF-4327-8D20-A95ECF0844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1905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0" name="Text Box 50">
            <a:extLst>
              <a:ext uri="{FF2B5EF4-FFF2-40B4-BE49-F238E27FC236}">
                <a16:creationId xmlns:a16="http://schemas.microsoft.com/office/drawing/2014/main" id="{BA826CDA-396E-4ABE-84FB-46BBDEF85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7208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style</a:t>
            </a:r>
          </a:p>
        </p:txBody>
      </p:sp>
      <p:sp>
        <p:nvSpPr>
          <p:cNvPr id="10291" name="Line 51">
            <a:extLst>
              <a:ext uri="{FF2B5EF4-FFF2-40B4-BE49-F238E27FC236}">
                <a16:creationId xmlns:a16="http://schemas.microsoft.com/office/drawing/2014/main" id="{BF330653-3D01-439D-93BC-314E9167D1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2438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2" name="Text Box 52">
            <a:extLst>
              <a:ext uri="{FF2B5EF4-FFF2-40B4-BE49-F238E27FC236}">
                <a16:creationId xmlns:a16="http://schemas.microsoft.com/office/drawing/2014/main" id="{96A2223A-B97C-4D4F-AA27-977769089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ovary</a:t>
            </a:r>
          </a:p>
        </p:txBody>
      </p:sp>
      <p:sp>
        <p:nvSpPr>
          <p:cNvPr id="10293" name="Text Box 53">
            <a:extLst>
              <a:ext uri="{FF2B5EF4-FFF2-40B4-BE49-F238E27FC236}">
                <a16:creationId xmlns:a16="http://schemas.microsoft.com/office/drawing/2014/main" id="{633DEDCE-16F8-4725-BAB2-A13EFDC99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514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ovule</a:t>
            </a:r>
          </a:p>
        </p:txBody>
      </p:sp>
      <p:sp>
        <p:nvSpPr>
          <p:cNvPr id="10294" name="Line 54">
            <a:extLst>
              <a:ext uri="{FF2B5EF4-FFF2-40B4-BE49-F238E27FC236}">
                <a16:creationId xmlns:a16="http://schemas.microsoft.com/office/drawing/2014/main" id="{65E6A804-0584-4D5F-84A7-D413D9C44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0985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5" name="Line 55">
            <a:extLst>
              <a:ext uri="{FF2B5EF4-FFF2-40B4-BE49-F238E27FC236}">
                <a16:creationId xmlns:a16="http://schemas.microsoft.com/office/drawing/2014/main" id="{61A8D1B2-CF90-4DC5-AA3B-1C65C07A77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6" name="Line 56">
            <a:extLst>
              <a:ext uri="{FF2B5EF4-FFF2-40B4-BE49-F238E27FC236}">
                <a16:creationId xmlns:a16="http://schemas.microsoft.com/office/drawing/2014/main" id="{155FD960-FB97-4606-AB02-AF2121F89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098550"/>
            <a:ext cx="0" cy="172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0" name="Line 60">
            <a:extLst>
              <a:ext uri="{FF2B5EF4-FFF2-40B4-BE49-F238E27FC236}">
                <a16:creationId xmlns:a16="http://schemas.microsoft.com/office/drawing/2014/main" id="{ABD0660F-4247-42FE-B77B-A579D3292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1600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1" name="Text Box 61">
            <a:extLst>
              <a:ext uri="{FF2B5EF4-FFF2-40B4-BE49-F238E27FC236}">
                <a16:creationId xmlns:a16="http://schemas.microsoft.com/office/drawing/2014/main" id="{030CE107-E551-4405-BFCF-EBD1FB842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5908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filament</a:t>
            </a:r>
          </a:p>
        </p:txBody>
      </p:sp>
      <p:sp>
        <p:nvSpPr>
          <p:cNvPr id="10302" name="Text Box 62">
            <a:extLst>
              <a:ext uri="{FF2B5EF4-FFF2-40B4-BE49-F238E27FC236}">
                <a16:creationId xmlns:a16="http://schemas.microsoft.com/office/drawing/2014/main" id="{1B72E496-B117-4E53-AC1F-FC8CFAA41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9050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anther</a:t>
            </a:r>
          </a:p>
        </p:txBody>
      </p:sp>
      <p:sp>
        <p:nvSpPr>
          <p:cNvPr id="10303" name="Line 63">
            <a:extLst>
              <a:ext uri="{FF2B5EF4-FFF2-40B4-BE49-F238E27FC236}">
                <a16:creationId xmlns:a16="http://schemas.microsoft.com/office/drawing/2014/main" id="{5BB87D12-4A19-4397-B40B-30746CC875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98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4" name="Line 64">
            <a:extLst>
              <a:ext uri="{FF2B5EF4-FFF2-40B4-BE49-F238E27FC236}">
                <a16:creationId xmlns:a16="http://schemas.microsoft.com/office/drawing/2014/main" id="{35403B98-8DE3-4A74-AC5B-8CCF6F55A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895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5" name="Line 65">
            <a:extLst>
              <a:ext uri="{FF2B5EF4-FFF2-40B4-BE49-F238E27FC236}">
                <a16:creationId xmlns:a16="http://schemas.microsoft.com/office/drawing/2014/main" id="{E13CF7CA-8B7B-4801-A658-5D2DFF0EA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1981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6" name="Line 66">
            <a:extLst>
              <a:ext uri="{FF2B5EF4-FFF2-40B4-BE49-F238E27FC236}">
                <a16:creationId xmlns:a16="http://schemas.microsoft.com/office/drawing/2014/main" id="{1E3EF97D-E901-453C-862D-E8279BC43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243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7" name="Text Box 67">
            <a:extLst>
              <a:ext uri="{FF2B5EF4-FFF2-40B4-BE49-F238E27FC236}">
                <a16:creationId xmlns:a16="http://schemas.microsoft.com/office/drawing/2014/main" id="{50501A17-C99C-49A5-B680-84AEE6011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54251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stamen</a:t>
            </a:r>
          </a:p>
        </p:txBody>
      </p:sp>
      <p:sp>
        <p:nvSpPr>
          <p:cNvPr id="10308" name="Line 68">
            <a:extLst>
              <a:ext uri="{FF2B5EF4-FFF2-40B4-BE49-F238E27FC236}">
                <a16:creationId xmlns:a16="http://schemas.microsoft.com/office/drawing/2014/main" id="{AC3D3762-5E43-41C8-8BB5-74F05E7C3F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048000"/>
            <a:ext cx="76200" cy="685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16" name="Line 76">
            <a:extLst>
              <a:ext uri="{FF2B5EF4-FFF2-40B4-BE49-F238E27FC236}">
                <a16:creationId xmlns:a16="http://schemas.microsoft.com/office/drawing/2014/main" id="{B5FCDA53-33F6-4417-AE36-D684607539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1219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17" name="Line 77">
            <a:extLst>
              <a:ext uri="{FF2B5EF4-FFF2-40B4-BE49-F238E27FC236}">
                <a16:creationId xmlns:a16="http://schemas.microsoft.com/office/drawing/2014/main" id="{60CEEFC5-5B3E-4E5C-B7AC-2DCB1F3846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2743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18" name="Text Box 78">
            <a:extLst>
              <a:ext uri="{FF2B5EF4-FFF2-40B4-BE49-F238E27FC236}">
                <a16:creationId xmlns:a16="http://schemas.microsoft.com/office/drawing/2014/main" id="{CBAE1B44-0E97-44F4-9606-1C49C93B9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88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carpel</a:t>
            </a:r>
          </a:p>
        </p:txBody>
      </p:sp>
      <p:sp>
        <p:nvSpPr>
          <p:cNvPr id="10319" name="Line 79">
            <a:extLst>
              <a:ext uri="{FF2B5EF4-FFF2-40B4-BE49-F238E27FC236}">
                <a16:creationId xmlns:a16="http://schemas.microsoft.com/office/drawing/2014/main" id="{AB04FEEA-741A-4E8C-84B8-C8FE016B3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0129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1" name="Line 81">
            <a:extLst>
              <a:ext uri="{FF2B5EF4-FFF2-40B4-BE49-F238E27FC236}">
                <a16:creationId xmlns:a16="http://schemas.microsoft.com/office/drawing/2014/main" id="{FD0FEDF4-BDB8-48F8-9C63-FBC9BBD9A4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5146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5" name="AutoShape 85">
            <a:extLst>
              <a:ext uri="{FF2B5EF4-FFF2-40B4-BE49-F238E27FC236}">
                <a16:creationId xmlns:a16="http://schemas.microsoft.com/office/drawing/2014/main" id="{A04BD325-567E-4515-BB80-DA34BCE37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33800"/>
            <a:ext cx="7162800" cy="2540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Sepal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Sepals are modified leaves which enclose and protect the other parts of the flower in the </a:t>
            </a:r>
            <a:r>
              <a:rPr lang="en-US" altLang="en-US" sz="1600" b="1"/>
              <a:t>bud</a:t>
            </a:r>
            <a:r>
              <a:rPr lang="en-US" altLang="en-US" sz="1600"/>
              <a:t> stage.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All the sepals together make up the </a:t>
            </a:r>
            <a:r>
              <a:rPr lang="en-US" altLang="en-US" sz="1600" b="1"/>
              <a:t>calyx</a:t>
            </a:r>
            <a:r>
              <a:rPr lang="en-US" altLang="en-US" sz="1600"/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The sepals usually form the outermost layer of floral leaves.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However, some flowers, for example, </a:t>
            </a:r>
            <a:r>
              <a:rPr lang="en-US" altLang="en-US" sz="1600" i="1"/>
              <a:t>Hibiscu</a:t>
            </a:r>
            <a:r>
              <a:rPr lang="en-US" altLang="en-US" sz="1600"/>
              <a:t>s, have another layer of floral leaves outside the sepals, which make up the </a:t>
            </a:r>
            <a:r>
              <a:rPr lang="en-US" altLang="en-US" sz="1600" b="1"/>
              <a:t>epicalyx</a:t>
            </a:r>
            <a:r>
              <a:rPr lang="en-US" altLang="en-US" sz="1600"/>
              <a:t> of the flower.</a:t>
            </a:r>
          </a:p>
        </p:txBody>
      </p:sp>
      <p:sp>
        <p:nvSpPr>
          <p:cNvPr id="10326" name="Rectangle 86">
            <a:extLst>
              <a:ext uri="{FF2B5EF4-FFF2-40B4-BE49-F238E27FC236}">
                <a16:creationId xmlns:a16="http://schemas.microsoft.com/office/drawing/2014/main" id="{E0E207BB-8EBB-44AD-841B-E9C27AE40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8600"/>
            <a:ext cx="53340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latin typeface="Arial" panose="020B0604020202020204" pitchFamily="34" charset="0"/>
              </a:rPr>
              <a:t>Parts of a Flower</a:t>
            </a:r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05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6">
            <a:extLst>
              <a:ext uri="{FF2B5EF4-FFF2-40B4-BE49-F238E27FC236}">
                <a16:creationId xmlns:a16="http://schemas.microsoft.com/office/drawing/2014/main" id="{2E618966-B944-462B-A389-09D31FB69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81853C41-03B1-40FC-A392-2DA91061E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21508" name="Rectangle 1028">
            <a:extLst>
              <a:ext uri="{FF2B5EF4-FFF2-40B4-BE49-F238E27FC236}">
                <a16:creationId xmlns:a16="http://schemas.microsoft.com/office/drawing/2014/main" id="{44DEBB40-6552-4C91-BD40-6BDA55A22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77000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D82A179E-85D2-4994-BC43-7112FB0BD994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21509" name="Rectangle 1029">
            <a:extLst>
              <a:ext uri="{FF2B5EF4-FFF2-40B4-BE49-F238E27FC236}">
                <a16:creationId xmlns:a16="http://schemas.microsoft.com/office/drawing/2014/main" id="{8AF7F225-5D2F-47F8-81DE-19D3F1CCE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477000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21510" name="Rectangle 1030">
            <a:extLst>
              <a:ext uri="{FF2B5EF4-FFF2-40B4-BE49-F238E27FC236}">
                <a16:creationId xmlns:a16="http://schemas.microsoft.com/office/drawing/2014/main" id="{873A1B98-DE2B-425F-A12B-1D631257F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477000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47349A4B-9540-4587-88AB-A1614CF98B0B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15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pic>
        <p:nvPicPr>
          <p:cNvPr id="21511" name="Picture 1031" descr="C:\WINDOWS\Desktop\Sei Haw\Teacher resources\Powerpoint slides\artworks from Winnie\Melanie\FIG16.6.jpg">
            <a:extLst>
              <a:ext uri="{FF2B5EF4-FFF2-40B4-BE49-F238E27FC236}">
                <a16:creationId xmlns:a16="http://schemas.microsoft.com/office/drawing/2014/main" id="{10E499C6-0E0E-452C-9FB8-381E19690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1"/>
            <a:ext cx="2743200" cy="2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Text Box 1033">
            <a:extLst>
              <a:ext uri="{FF2B5EF4-FFF2-40B4-BE49-F238E27FC236}">
                <a16:creationId xmlns:a16="http://schemas.microsoft.com/office/drawing/2014/main" id="{393C99F8-8BDD-4E3C-9C71-0F006BDE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990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stigma</a:t>
            </a:r>
          </a:p>
        </p:txBody>
      </p:sp>
      <p:sp>
        <p:nvSpPr>
          <p:cNvPr id="21514" name="Line 1034">
            <a:extLst>
              <a:ext uri="{FF2B5EF4-FFF2-40B4-BE49-F238E27FC236}">
                <a16:creationId xmlns:a16="http://schemas.microsoft.com/office/drawing/2014/main" id="{DEBB8076-06EA-4AED-A024-139169DAA4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1905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5" name="Text Box 1035">
            <a:extLst>
              <a:ext uri="{FF2B5EF4-FFF2-40B4-BE49-F238E27FC236}">
                <a16:creationId xmlns:a16="http://schemas.microsoft.com/office/drawing/2014/main" id="{56CEE35C-28ED-4DFB-A94F-1084784D8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7208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style</a:t>
            </a:r>
          </a:p>
        </p:txBody>
      </p:sp>
      <p:sp>
        <p:nvSpPr>
          <p:cNvPr id="21516" name="Line 1036">
            <a:extLst>
              <a:ext uri="{FF2B5EF4-FFF2-40B4-BE49-F238E27FC236}">
                <a16:creationId xmlns:a16="http://schemas.microsoft.com/office/drawing/2014/main" id="{704322A5-D8A0-481F-8508-9C52BA2C34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2438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7" name="Text Box 1037">
            <a:extLst>
              <a:ext uri="{FF2B5EF4-FFF2-40B4-BE49-F238E27FC236}">
                <a16:creationId xmlns:a16="http://schemas.microsoft.com/office/drawing/2014/main" id="{63B2824D-9A70-41EE-BB24-132BCCD38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ovary</a:t>
            </a:r>
          </a:p>
        </p:txBody>
      </p:sp>
      <p:sp>
        <p:nvSpPr>
          <p:cNvPr id="21518" name="Text Box 1038">
            <a:extLst>
              <a:ext uri="{FF2B5EF4-FFF2-40B4-BE49-F238E27FC236}">
                <a16:creationId xmlns:a16="http://schemas.microsoft.com/office/drawing/2014/main" id="{CF2CA1B0-DF63-42E1-9461-9818F9294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514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ovule</a:t>
            </a:r>
          </a:p>
        </p:txBody>
      </p:sp>
      <p:sp>
        <p:nvSpPr>
          <p:cNvPr id="21519" name="Line 1039">
            <a:extLst>
              <a:ext uri="{FF2B5EF4-FFF2-40B4-BE49-F238E27FC236}">
                <a16:creationId xmlns:a16="http://schemas.microsoft.com/office/drawing/2014/main" id="{175054D0-8DC0-4378-BBB3-94BCCADF1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0985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0" name="Line 1040">
            <a:extLst>
              <a:ext uri="{FF2B5EF4-FFF2-40B4-BE49-F238E27FC236}">
                <a16:creationId xmlns:a16="http://schemas.microsoft.com/office/drawing/2014/main" id="{E5D1E6A0-20B4-4EB9-890E-D53001A9AE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1" name="Line 1041">
            <a:extLst>
              <a:ext uri="{FF2B5EF4-FFF2-40B4-BE49-F238E27FC236}">
                <a16:creationId xmlns:a16="http://schemas.microsoft.com/office/drawing/2014/main" id="{D2AABB96-BBEE-4CBD-ACC6-56011903B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098550"/>
            <a:ext cx="0" cy="172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2" name="Line 1042">
            <a:extLst>
              <a:ext uri="{FF2B5EF4-FFF2-40B4-BE49-F238E27FC236}">
                <a16:creationId xmlns:a16="http://schemas.microsoft.com/office/drawing/2014/main" id="{564CE73F-72A4-432F-B801-66F453C7E6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1600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3" name="Text Box 1043">
            <a:extLst>
              <a:ext uri="{FF2B5EF4-FFF2-40B4-BE49-F238E27FC236}">
                <a16:creationId xmlns:a16="http://schemas.microsoft.com/office/drawing/2014/main" id="{F1519860-79BB-4799-8E17-E1429E37C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5908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filament</a:t>
            </a:r>
          </a:p>
        </p:txBody>
      </p:sp>
      <p:sp>
        <p:nvSpPr>
          <p:cNvPr id="21524" name="Text Box 1044">
            <a:extLst>
              <a:ext uri="{FF2B5EF4-FFF2-40B4-BE49-F238E27FC236}">
                <a16:creationId xmlns:a16="http://schemas.microsoft.com/office/drawing/2014/main" id="{FA37632B-CAFF-4FE3-BB9A-BCEF87C0B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9050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anther</a:t>
            </a:r>
          </a:p>
        </p:txBody>
      </p:sp>
      <p:sp>
        <p:nvSpPr>
          <p:cNvPr id="21525" name="Line 1045">
            <a:extLst>
              <a:ext uri="{FF2B5EF4-FFF2-40B4-BE49-F238E27FC236}">
                <a16:creationId xmlns:a16="http://schemas.microsoft.com/office/drawing/2014/main" id="{007556C5-4ACE-4F27-9E3F-4468EE012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98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6" name="Line 1046">
            <a:extLst>
              <a:ext uri="{FF2B5EF4-FFF2-40B4-BE49-F238E27FC236}">
                <a16:creationId xmlns:a16="http://schemas.microsoft.com/office/drawing/2014/main" id="{14DE2653-D99C-4C32-A5A2-C8FF0C83F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895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7" name="Line 1047">
            <a:extLst>
              <a:ext uri="{FF2B5EF4-FFF2-40B4-BE49-F238E27FC236}">
                <a16:creationId xmlns:a16="http://schemas.microsoft.com/office/drawing/2014/main" id="{3995DF63-23A4-40CA-B998-B812A688D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1981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8" name="Line 1048">
            <a:extLst>
              <a:ext uri="{FF2B5EF4-FFF2-40B4-BE49-F238E27FC236}">
                <a16:creationId xmlns:a16="http://schemas.microsoft.com/office/drawing/2014/main" id="{FE38FA9A-3017-4638-A971-68729BECF00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243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9" name="Text Box 1049">
            <a:extLst>
              <a:ext uri="{FF2B5EF4-FFF2-40B4-BE49-F238E27FC236}">
                <a16:creationId xmlns:a16="http://schemas.microsoft.com/office/drawing/2014/main" id="{1175CDE8-10A9-4008-B100-660695B79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54251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stamen</a:t>
            </a:r>
          </a:p>
        </p:txBody>
      </p:sp>
      <p:sp>
        <p:nvSpPr>
          <p:cNvPr id="21530" name="Line 1050">
            <a:extLst>
              <a:ext uri="{FF2B5EF4-FFF2-40B4-BE49-F238E27FC236}">
                <a16:creationId xmlns:a16="http://schemas.microsoft.com/office/drawing/2014/main" id="{DCBA4B0C-2862-47E9-B92A-1D6B25DF6F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3048000"/>
            <a:ext cx="838200" cy="5334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1" name="AutoShape 1051">
            <a:extLst>
              <a:ext uri="{FF2B5EF4-FFF2-40B4-BE49-F238E27FC236}">
                <a16:creationId xmlns:a16="http://schemas.microsoft.com/office/drawing/2014/main" id="{C7976878-BC03-48A0-92EB-500708499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429000"/>
            <a:ext cx="1087438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Sepal</a:t>
            </a:r>
          </a:p>
        </p:txBody>
      </p:sp>
      <p:sp>
        <p:nvSpPr>
          <p:cNvPr id="21532" name="Line 1052">
            <a:extLst>
              <a:ext uri="{FF2B5EF4-FFF2-40B4-BE49-F238E27FC236}">
                <a16:creationId xmlns:a16="http://schemas.microsoft.com/office/drawing/2014/main" id="{DBBF6A57-BEE8-450E-9D16-E07FF5D999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3124200"/>
            <a:ext cx="762000" cy="1066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3" name="Line 1053">
            <a:extLst>
              <a:ext uri="{FF2B5EF4-FFF2-40B4-BE49-F238E27FC236}">
                <a16:creationId xmlns:a16="http://schemas.microsoft.com/office/drawing/2014/main" id="{613C17DC-4FC1-4487-809F-6C6A36620F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1219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4" name="Line 1054">
            <a:extLst>
              <a:ext uri="{FF2B5EF4-FFF2-40B4-BE49-F238E27FC236}">
                <a16:creationId xmlns:a16="http://schemas.microsoft.com/office/drawing/2014/main" id="{951CF471-D696-4EF1-9C90-AA1273E89F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2743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5" name="Text Box 1055">
            <a:extLst>
              <a:ext uri="{FF2B5EF4-FFF2-40B4-BE49-F238E27FC236}">
                <a16:creationId xmlns:a16="http://schemas.microsoft.com/office/drawing/2014/main" id="{54A6DF80-E275-4FE8-AE90-B53AE54EA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88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carpel</a:t>
            </a:r>
          </a:p>
        </p:txBody>
      </p:sp>
      <p:sp>
        <p:nvSpPr>
          <p:cNvPr id="21536" name="Line 1056">
            <a:extLst>
              <a:ext uri="{FF2B5EF4-FFF2-40B4-BE49-F238E27FC236}">
                <a16:creationId xmlns:a16="http://schemas.microsoft.com/office/drawing/2014/main" id="{7043DCDD-877D-4732-84F2-F7982DCBD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0129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7" name="Line 1057">
            <a:extLst>
              <a:ext uri="{FF2B5EF4-FFF2-40B4-BE49-F238E27FC236}">
                <a16:creationId xmlns:a16="http://schemas.microsoft.com/office/drawing/2014/main" id="{256652C3-A738-45DF-BA36-8594E1A88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5146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8" name="AutoShape 1058">
            <a:extLst>
              <a:ext uri="{FF2B5EF4-FFF2-40B4-BE49-F238E27FC236}">
                <a16:creationId xmlns:a16="http://schemas.microsoft.com/office/drawing/2014/main" id="{AC6D8AE8-AE3E-4BA6-AB88-034A8894F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14800"/>
            <a:ext cx="3276600" cy="132238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Receptacle</a:t>
            </a:r>
          </a:p>
          <a:p>
            <a:pPr>
              <a:spcBef>
                <a:spcPct val="50000"/>
              </a:spcBef>
            </a:pPr>
            <a:r>
              <a:rPr lang="en-US" altLang="en-US" sz="1600"/>
              <a:t>The receptacle is the enlarged end of the flower stalk which bears the other parts of the flower.</a:t>
            </a:r>
          </a:p>
        </p:txBody>
      </p:sp>
      <p:sp>
        <p:nvSpPr>
          <p:cNvPr id="21539" name="Rectangle 1059">
            <a:extLst>
              <a:ext uri="{FF2B5EF4-FFF2-40B4-BE49-F238E27FC236}">
                <a16:creationId xmlns:a16="http://schemas.microsoft.com/office/drawing/2014/main" id="{FD8250E3-30E4-4E3D-8EF3-25EA46381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8600"/>
            <a:ext cx="53340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latin typeface="Arial" panose="020B0604020202020204" pitchFamily="34" charset="0"/>
              </a:rPr>
              <a:t>Parts of a Flower</a:t>
            </a:r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26">
            <a:extLst>
              <a:ext uri="{FF2B5EF4-FFF2-40B4-BE49-F238E27FC236}">
                <a16:creationId xmlns:a16="http://schemas.microsoft.com/office/drawing/2014/main" id="{056D7B83-6044-41E1-9303-CE6DBD86A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027">
            <a:extLst>
              <a:ext uri="{FF2B5EF4-FFF2-40B4-BE49-F238E27FC236}">
                <a16:creationId xmlns:a16="http://schemas.microsoft.com/office/drawing/2014/main" id="{4B250374-1368-44DD-BC3D-B19A87E55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19460" name="Rectangle 1028">
            <a:extLst>
              <a:ext uri="{FF2B5EF4-FFF2-40B4-BE49-F238E27FC236}">
                <a16:creationId xmlns:a16="http://schemas.microsoft.com/office/drawing/2014/main" id="{75383E73-E636-4CFE-BA31-60F181C6D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77000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202D564C-B9F7-495F-A903-A108BCE7BD7E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19461" name="Rectangle 1029">
            <a:extLst>
              <a:ext uri="{FF2B5EF4-FFF2-40B4-BE49-F238E27FC236}">
                <a16:creationId xmlns:a16="http://schemas.microsoft.com/office/drawing/2014/main" id="{4870EC96-3829-4B86-A91B-D3F28B2F6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477000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19462" name="Rectangle 1030">
            <a:extLst>
              <a:ext uri="{FF2B5EF4-FFF2-40B4-BE49-F238E27FC236}">
                <a16:creationId xmlns:a16="http://schemas.microsoft.com/office/drawing/2014/main" id="{312BC45D-0470-4236-ABC5-3ACBD4E4C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477000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E06F08A6-FEC1-4C8D-8A3B-0905175AAD20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16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pic>
        <p:nvPicPr>
          <p:cNvPr id="19463" name="Picture 1031" descr="C:\WINDOWS\Desktop\Sei Haw\Teacher resources\Powerpoint slides\artworks from Winnie\Melanie\FIG16.6.jpg">
            <a:extLst>
              <a:ext uri="{FF2B5EF4-FFF2-40B4-BE49-F238E27FC236}">
                <a16:creationId xmlns:a16="http://schemas.microsoft.com/office/drawing/2014/main" id="{61E88CC3-79A3-4EFB-8FDF-BD0F6603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1"/>
            <a:ext cx="2743200" cy="2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5" name="Text Box 1033">
            <a:extLst>
              <a:ext uri="{FF2B5EF4-FFF2-40B4-BE49-F238E27FC236}">
                <a16:creationId xmlns:a16="http://schemas.microsoft.com/office/drawing/2014/main" id="{16C7EA7D-0677-42C8-94DF-B8AE1FBD7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990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stigma</a:t>
            </a:r>
          </a:p>
        </p:txBody>
      </p:sp>
      <p:sp>
        <p:nvSpPr>
          <p:cNvPr id="19466" name="Line 1034">
            <a:extLst>
              <a:ext uri="{FF2B5EF4-FFF2-40B4-BE49-F238E27FC236}">
                <a16:creationId xmlns:a16="http://schemas.microsoft.com/office/drawing/2014/main" id="{E124AD67-545F-4419-A5FA-24778B5135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1905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7" name="Text Box 1035">
            <a:extLst>
              <a:ext uri="{FF2B5EF4-FFF2-40B4-BE49-F238E27FC236}">
                <a16:creationId xmlns:a16="http://schemas.microsoft.com/office/drawing/2014/main" id="{00D97E86-E672-40A1-83F6-49527A6A5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7208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style</a:t>
            </a:r>
          </a:p>
        </p:txBody>
      </p:sp>
      <p:sp>
        <p:nvSpPr>
          <p:cNvPr id="19468" name="Line 1036">
            <a:extLst>
              <a:ext uri="{FF2B5EF4-FFF2-40B4-BE49-F238E27FC236}">
                <a16:creationId xmlns:a16="http://schemas.microsoft.com/office/drawing/2014/main" id="{682DA9D9-3B9A-4028-9C64-53BAFA1C10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2438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9" name="Text Box 1037">
            <a:extLst>
              <a:ext uri="{FF2B5EF4-FFF2-40B4-BE49-F238E27FC236}">
                <a16:creationId xmlns:a16="http://schemas.microsoft.com/office/drawing/2014/main" id="{02AEB7AB-1612-42BB-8C7E-EBD96FEE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ovary</a:t>
            </a:r>
          </a:p>
        </p:txBody>
      </p:sp>
      <p:sp>
        <p:nvSpPr>
          <p:cNvPr id="19470" name="Text Box 1038">
            <a:extLst>
              <a:ext uri="{FF2B5EF4-FFF2-40B4-BE49-F238E27FC236}">
                <a16:creationId xmlns:a16="http://schemas.microsoft.com/office/drawing/2014/main" id="{7049578E-A53C-4A16-82B3-80160EA0A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514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ovule</a:t>
            </a:r>
          </a:p>
        </p:txBody>
      </p:sp>
      <p:sp>
        <p:nvSpPr>
          <p:cNvPr id="19471" name="Line 1039">
            <a:extLst>
              <a:ext uri="{FF2B5EF4-FFF2-40B4-BE49-F238E27FC236}">
                <a16:creationId xmlns:a16="http://schemas.microsoft.com/office/drawing/2014/main" id="{6D17705D-9FBB-481F-AEBB-85779E542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0985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2" name="Line 1040">
            <a:extLst>
              <a:ext uri="{FF2B5EF4-FFF2-40B4-BE49-F238E27FC236}">
                <a16:creationId xmlns:a16="http://schemas.microsoft.com/office/drawing/2014/main" id="{0801331F-FF2F-4D0C-8089-48827702B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3" name="Line 1041">
            <a:extLst>
              <a:ext uri="{FF2B5EF4-FFF2-40B4-BE49-F238E27FC236}">
                <a16:creationId xmlns:a16="http://schemas.microsoft.com/office/drawing/2014/main" id="{DBDEEDC3-06F5-4E10-AF14-B10FF5523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098550"/>
            <a:ext cx="0" cy="172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4" name="Line 1042">
            <a:extLst>
              <a:ext uri="{FF2B5EF4-FFF2-40B4-BE49-F238E27FC236}">
                <a16:creationId xmlns:a16="http://schemas.microsoft.com/office/drawing/2014/main" id="{2C5ACA68-6DC4-4AB4-B9E8-B9083F5BB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1600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5" name="Text Box 1043">
            <a:extLst>
              <a:ext uri="{FF2B5EF4-FFF2-40B4-BE49-F238E27FC236}">
                <a16:creationId xmlns:a16="http://schemas.microsoft.com/office/drawing/2014/main" id="{F8D85835-5590-4D77-AC71-96EE22FAC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5908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filament</a:t>
            </a:r>
          </a:p>
        </p:txBody>
      </p:sp>
      <p:sp>
        <p:nvSpPr>
          <p:cNvPr id="19476" name="Text Box 1044">
            <a:extLst>
              <a:ext uri="{FF2B5EF4-FFF2-40B4-BE49-F238E27FC236}">
                <a16:creationId xmlns:a16="http://schemas.microsoft.com/office/drawing/2014/main" id="{C8CB4972-7EB1-4FD5-9D1D-AE5FD2622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9050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anther</a:t>
            </a:r>
          </a:p>
        </p:txBody>
      </p:sp>
      <p:sp>
        <p:nvSpPr>
          <p:cNvPr id="19477" name="Line 1045">
            <a:extLst>
              <a:ext uri="{FF2B5EF4-FFF2-40B4-BE49-F238E27FC236}">
                <a16:creationId xmlns:a16="http://schemas.microsoft.com/office/drawing/2014/main" id="{0B352229-5AA4-4F3C-BC3A-C52F7B896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98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8" name="Line 1046">
            <a:extLst>
              <a:ext uri="{FF2B5EF4-FFF2-40B4-BE49-F238E27FC236}">
                <a16:creationId xmlns:a16="http://schemas.microsoft.com/office/drawing/2014/main" id="{F91D2859-B334-42E8-B113-9EA53DBE37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895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9" name="Line 1047">
            <a:extLst>
              <a:ext uri="{FF2B5EF4-FFF2-40B4-BE49-F238E27FC236}">
                <a16:creationId xmlns:a16="http://schemas.microsoft.com/office/drawing/2014/main" id="{5458505D-598B-4386-9104-CC09CEF293D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1981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0" name="Line 1048">
            <a:extLst>
              <a:ext uri="{FF2B5EF4-FFF2-40B4-BE49-F238E27FC236}">
                <a16:creationId xmlns:a16="http://schemas.microsoft.com/office/drawing/2014/main" id="{E035E47E-3209-472A-887D-539C5D052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243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1" name="Text Box 1049">
            <a:extLst>
              <a:ext uri="{FF2B5EF4-FFF2-40B4-BE49-F238E27FC236}">
                <a16:creationId xmlns:a16="http://schemas.microsoft.com/office/drawing/2014/main" id="{3B448C95-9DC5-4009-8268-826321D52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54251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stamen</a:t>
            </a:r>
          </a:p>
        </p:txBody>
      </p:sp>
      <p:sp>
        <p:nvSpPr>
          <p:cNvPr id="19482" name="Line 1050">
            <a:extLst>
              <a:ext uri="{FF2B5EF4-FFF2-40B4-BE49-F238E27FC236}">
                <a16:creationId xmlns:a16="http://schemas.microsoft.com/office/drawing/2014/main" id="{AFE464AC-0131-49E6-B42E-3145467176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3048000"/>
            <a:ext cx="838200" cy="5334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3" name="AutoShape 1051">
            <a:extLst>
              <a:ext uri="{FF2B5EF4-FFF2-40B4-BE49-F238E27FC236}">
                <a16:creationId xmlns:a16="http://schemas.microsoft.com/office/drawing/2014/main" id="{57F96AEE-625E-458B-945D-E4B13D93C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429000"/>
            <a:ext cx="1087438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Sepal</a:t>
            </a:r>
          </a:p>
        </p:txBody>
      </p:sp>
      <p:sp>
        <p:nvSpPr>
          <p:cNvPr id="19484" name="Line 1052">
            <a:extLst>
              <a:ext uri="{FF2B5EF4-FFF2-40B4-BE49-F238E27FC236}">
                <a16:creationId xmlns:a16="http://schemas.microsoft.com/office/drawing/2014/main" id="{D251EC03-C531-495D-B082-D3260F39B0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3124200"/>
            <a:ext cx="762000" cy="1066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5" name="AutoShape 1053">
            <a:extLst>
              <a:ext uri="{FF2B5EF4-FFF2-40B4-BE49-F238E27FC236}">
                <a16:creationId xmlns:a16="http://schemas.microsoft.com/office/drawing/2014/main" id="{65397239-DE8C-42FC-873A-26A15D0A9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038600"/>
            <a:ext cx="1563688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Receptacle</a:t>
            </a:r>
          </a:p>
        </p:txBody>
      </p:sp>
      <p:sp>
        <p:nvSpPr>
          <p:cNvPr id="19486" name="Line 1054">
            <a:extLst>
              <a:ext uri="{FF2B5EF4-FFF2-40B4-BE49-F238E27FC236}">
                <a16:creationId xmlns:a16="http://schemas.microsoft.com/office/drawing/2014/main" id="{82621E15-4F18-4D6C-9196-59D1AE5873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1219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7" name="Line 1055">
            <a:extLst>
              <a:ext uri="{FF2B5EF4-FFF2-40B4-BE49-F238E27FC236}">
                <a16:creationId xmlns:a16="http://schemas.microsoft.com/office/drawing/2014/main" id="{B1DC9470-9373-4A4D-AF7D-A5DF612575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2743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8" name="Text Box 1056">
            <a:extLst>
              <a:ext uri="{FF2B5EF4-FFF2-40B4-BE49-F238E27FC236}">
                <a16:creationId xmlns:a16="http://schemas.microsoft.com/office/drawing/2014/main" id="{D7428DA3-1C80-482E-BDE6-FC9A4484F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88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carpel</a:t>
            </a:r>
          </a:p>
        </p:txBody>
      </p:sp>
      <p:sp>
        <p:nvSpPr>
          <p:cNvPr id="19489" name="Line 1057">
            <a:extLst>
              <a:ext uri="{FF2B5EF4-FFF2-40B4-BE49-F238E27FC236}">
                <a16:creationId xmlns:a16="http://schemas.microsoft.com/office/drawing/2014/main" id="{305B43F5-5D86-4FDB-8CBD-4D6274C6B7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0129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90" name="Line 1058">
            <a:extLst>
              <a:ext uri="{FF2B5EF4-FFF2-40B4-BE49-F238E27FC236}">
                <a16:creationId xmlns:a16="http://schemas.microsoft.com/office/drawing/2014/main" id="{18F81693-F729-4D81-801E-9B522BF150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3505200"/>
            <a:ext cx="0" cy="1066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91" name="Line 1059">
            <a:extLst>
              <a:ext uri="{FF2B5EF4-FFF2-40B4-BE49-F238E27FC236}">
                <a16:creationId xmlns:a16="http://schemas.microsoft.com/office/drawing/2014/main" id="{4BDC1227-9C9E-4086-96B0-5AA99736E0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5146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92" name="AutoShape 1060">
            <a:extLst>
              <a:ext uri="{FF2B5EF4-FFF2-40B4-BE49-F238E27FC236}">
                <a16:creationId xmlns:a16="http://schemas.microsoft.com/office/drawing/2014/main" id="{BE96A383-0D4F-4101-AB9C-3CA9D4240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572001"/>
            <a:ext cx="3417888" cy="15922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Pedicel</a:t>
            </a:r>
          </a:p>
          <a:p>
            <a:pPr>
              <a:spcBef>
                <a:spcPct val="50000"/>
              </a:spcBef>
            </a:pPr>
            <a:r>
              <a:rPr lang="en-US" altLang="en-US" sz="1600"/>
              <a:t>The pedicel is the flower stalk. Some flowers have no pedicels and are attached to the plant directly at the base. They are called </a:t>
            </a:r>
            <a:r>
              <a:rPr lang="en-US" altLang="en-US" sz="1600" b="1"/>
              <a:t>sessile</a:t>
            </a:r>
            <a:r>
              <a:rPr lang="en-US" altLang="en-US" sz="1600"/>
              <a:t> flowers.</a:t>
            </a:r>
          </a:p>
        </p:txBody>
      </p:sp>
      <p:sp>
        <p:nvSpPr>
          <p:cNvPr id="19493" name="Rectangle 1061">
            <a:extLst>
              <a:ext uri="{FF2B5EF4-FFF2-40B4-BE49-F238E27FC236}">
                <a16:creationId xmlns:a16="http://schemas.microsoft.com/office/drawing/2014/main" id="{C970BECB-85D8-4074-81AA-BDBDBBFB1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8600"/>
            <a:ext cx="53340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latin typeface="Arial" panose="020B0604020202020204" pitchFamily="34" charset="0"/>
              </a:rPr>
              <a:t>Parts of a Flower</a:t>
            </a:r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4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A8BBBB1E-4224-4D6B-B2F0-852B704B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8682EAAC-55E5-4CC8-A59B-ADE557AAE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A1FE55B1-68AF-4AD7-A566-48F5E6C7D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77000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27122A77-E383-4AFF-B2CB-C562F0060C98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21398A1-8130-41C4-9170-5BA9FABAB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477000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041F41FB-80FD-484E-88C4-581BED216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477000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43D82223-1763-44DD-A2CC-B7E56DD7B238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17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pic>
        <p:nvPicPr>
          <p:cNvPr id="17415" name="Picture 7" descr="C:\WINDOWS\Desktop\Sei Haw\Teacher resources\Powerpoint slides\artworks from Winnie\Melanie\FIG16.6.jpg">
            <a:extLst>
              <a:ext uri="{FF2B5EF4-FFF2-40B4-BE49-F238E27FC236}">
                <a16:creationId xmlns:a16="http://schemas.microsoft.com/office/drawing/2014/main" id="{380D49CE-8B98-46C4-BF29-DDC247DF4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1"/>
            <a:ext cx="2743200" cy="2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AutoShape 8">
            <a:extLst>
              <a:ext uri="{FF2B5EF4-FFF2-40B4-BE49-F238E27FC236}">
                <a16:creationId xmlns:a16="http://schemas.microsoft.com/office/drawing/2014/main" id="{AD0EE747-C75E-41AC-99AD-16F873A11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9" y="3189288"/>
            <a:ext cx="3781425" cy="267811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Petal</a:t>
            </a:r>
          </a:p>
          <a:p>
            <a:pPr>
              <a:spcBef>
                <a:spcPct val="50000"/>
              </a:spcBef>
            </a:pPr>
            <a:r>
              <a:rPr lang="en-US" altLang="en-US" sz="1600"/>
              <a:t>Petals are modified leaves which form the most obvious part of the flower. All the petals together make up the </a:t>
            </a:r>
            <a:r>
              <a:rPr lang="en-US" altLang="en-US" sz="1600" b="1"/>
              <a:t>corolla</a:t>
            </a:r>
            <a:r>
              <a:rPr lang="en-US" altLang="en-US" sz="1600"/>
              <a:t>. In insect-pollinated flowers, petals: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are brightly coloured to attract insects for pollination; and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provide a platform for insects to land.</a:t>
            </a:r>
          </a:p>
        </p:txBody>
      </p:sp>
      <p:sp>
        <p:nvSpPr>
          <p:cNvPr id="17417" name="Line 9">
            <a:extLst>
              <a:ext uri="{FF2B5EF4-FFF2-40B4-BE49-F238E27FC236}">
                <a16:creationId xmlns:a16="http://schemas.microsoft.com/office/drawing/2014/main" id="{C4F39DCB-162B-435A-B5F8-231B5760D3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1636714"/>
            <a:ext cx="0" cy="1563687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8" name="Line 10">
            <a:extLst>
              <a:ext uri="{FF2B5EF4-FFF2-40B4-BE49-F238E27FC236}">
                <a16:creationId xmlns:a16="http://schemas.microsoft.com/office/drawing/2014/main" id="{AFE0D41C-FF4D-4F85-98CB-75C1AAA065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1636713"/>
            <a:ext cx="21336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C8CAD763-823B-4AC6-B591-BCBF1A1B9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990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stigma</a:t>
            </a:r>
          </a:p>
        </p:txBody>
      </p:sp>
      <p:sp>
        <p:nvSpPr>
          <p:cNvPr id="17421" name="Line 13">
            <a:extLst>
              <a:ext uri="{FF2B5EF4-FFF2-40B4-BE49-F238E27FC236}">
                <a16:creationId xmlns:a16="http://schemas.microsoft.com/office/drawing/2014/main" id="{1C0B6BED-6D18-4BEB-948E-FAEDFDC6AD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1905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22" name="Text Box 14">
            <a:extLst>
              <a:ext uri="{FF2B5EF4-FFF2-40B4-BE49-F238E27FC236}">
                <a16:creationId xmlns:a16="http://schemas.microsoft.com/office/drawing/2014/main" id="{7B7808B0-3802-45F1-8862-19A3F5095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7208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style</a:t>
            </a:r>
          </a:p>
        </p:txBody>
      </p:sp>
      <p:sp>
        <p:nvSpPr>
          <p:cNvPr id="17423" name="Line 15">
            <a:extLst>
              <a:ext uri="{FF2B5EF4-FFF2-40B4-BE49-F238E27FC236}">
                <a16:creationId xmlns:a16="http://schemas.microsoft.com/office/drawing/2014/main" id="{353C26BC-1730-47A2-9E94-65C5C0303D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2438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51388FCB-4873-4931-A4C6-1EE635D1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ovary</a:t>
            </a:r>
          </a:p>
        </p:txBody>
      </p:sp>
      <p:sp>
        <p:nvSpPr>
          <p:cNvPr id="17425" name="Text Box 17">
            <a:extLst>
              <a:ext uri="{FF2B5EF4-FFF2-40B4-BE49-F238E27FC236}">
                <a16:creationId xmlns:a16="http://schemas.microsoft.com/office/drawing/2014/main" id="{0A687F51-C274-4197-86B1-41A818DE7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514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ovule</a:t>
            </a:r>
          </a:p>
        </p:txBody>
      </p:sp>
      <p:sp>
        <p:nvSpPr>
          <p:cNvPr id="17426" name="Line 18">
            <a:extLst>
              <a:ext uri="{FF2B5EF4-FFF2-40B4-BE49-F238E27FC236}">
                <a16:creationId xmlns:a16="http://schemas.microsoft.com/office/drawing/2014/main" id="{5896B6AD-12A7-4C2E-9C78-8AC721578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0985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27" name="Line 19">
            <a:extLst>
              <a:ext uri="{FF2B5EF4-FFF2-40B4-BE49-F238E27FC236}">
                <a16:creationId xmlns:a16="http://schemas.microsoft.com/office/drawing/2014/main" id="{A6DD065C-36F4-4703-9D60-6B7AA60D80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28" name="Line 20">
            <a:extLst>
              <a:ext uri="{FF2B5EF4-FFF2-40B4-BE49-F238E27FC236}">
                <a16:creationId xmlns:a16="http://schemas.microsoft.com/office/drawing/2014/main" id="{12B4DE33-9F3C-4298-B1C3-67F0C638A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098550"/>
            <a:ext cx="0" cy="172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29" name="Line 21">
            <a:extLst>
              <a:ext uri="{FF2B5EF4-FFF2-40B4-BE49-F238E27FC236}">
                <a16:creationId xmlns:a16="http://schemas.microsoft.com/office/drawing/2014/main" id="{ED1F035D-F6C4-402C-9B21-67222D9D8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1600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0" name="Text Box 22">
            <a:extLst>
              <a:ext uri="{FF2B5EF4-FFF2-40B4-BE49-F238E27FC236}">
                <a16:creationId xmlns:a16="http://schemas.microsoft.com/office/drawing/2014/main" id="{26C576DD-00C5-49B0-B0C0-2808090D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5908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filament</a:t>
            </a:r>
          </a:p>
        </p:txBody>
      </p:sp>
      <p:sp>
        <p:nvSpPr>
          <p:cNvPr id="17431" name="Text Box 23">
            <a:extLst>
              <a:ext uri="{FF2B5EF4-FFF2-40B4-BE49-F238E27FC236}">
                <a16:creationId xmlns:a16="http://schemas.microsoft.com/office/drawing/2014/main" id="{489EDA6D-6FE9-473D-83F8-203B843F3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9050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anther</a:t>
            </a:r>
          </a:p>
        </p:txBody>
      </p:sp>
      <p:sp>
        <p:nvSpPr>
          <p:cNvPr id="17432" name="Line 24">
            <a:extLst>
              <a:ext uri="{FF2B5EF4-FFF2-40B4-BE49-F238E27FC236}">
                <a16:creationId xmlns:a16="http://schemas.microsoft.com/office/drawing/2014/main" id="{A0E2358F-FDDC-45C2-99E6-F1D02E856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98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3" name="Line 25">
            <a:extLst>
              <a:ext uri="{FF2B5EF4-FFF2-40B4-BE49-F238E27FC236}">
                <a16:creationId xmlns:a16="http://schemas.microsoft.com/office/drawing/2014/main" id="{24763CDE-CF69-4995-9EC3-85F9F7915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895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4" name="Line 26">
            <a:extLst>
              <a:ext uri="{FF2B5EF4-FFF2-40B4-BE49-F238E27FC236}">
                <a16:creationId xmlns:a16="http://schemas.microsoft.com/office/drawing/2014/main" id="{9F2D660A-680C-4DCD-B763-1F4271030E9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1981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5" name="Line 27">
            <a:extLst>
              <a:ext uri="{FF2B5EF4-FFF2-40B4-BE49-F238E27FC236}">
                <a16:creationId xmlns:a16="http://schemas.microsoft.com/office/drawing/2014/main" id="{3BCCC42F-D70F-4EC6-ABDA-86B472386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243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6" name="Text Box 28">
            <a:extLst>
              <a:ext uri="{FF2B5EF4-FFF2-40B4-BE49-F238E27FC236}">
                <a16:creationId xmlns:a16="http://schemas.microsoft.com/office/drawing/2014/main" id="{8A7A3939-3CFD-4F5D-9EF5-D7399A1E6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54251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stamen</a:t>
            </a:r>
          </a:p>
        </p:txBody>
      </p:sp>
      <p:sp>
        <p:nvSpPr>
          <p:cNvPr id="17437" name="Line 29">
            <a:extLst>
              <a:ext uri="{FF2B5EF4-FFF2-40B4-BE49-F238E27FC236}">
                <a16:creationId xmlns:a16="http://schemas.microsoft.com/office/drawing/2014/main" id="{49BD32C1-886B-4CC2-8639-351600D5D2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3048000"/>
            <a:ext cx="838200" cy="5334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8" name="AutoShape 30">
            <a:extLst>
              <a:ext uri="{FF2B5EF4-FFF2-40B4-BE49-F238E27FC236}">
                <a16:creationId xmlns:a16="http://schemas.microsoft.com/office/drawing/2014/main" id="{2899EFCA-845F-4A72-957E-35F90577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429000"/>
            <a:ext cx="1087438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Sepal</a:t>
            </a:r>
          </a:p>
        </p:txBody>
      </p:sp>
      <p:sp>
        <p:nvSpPr>
          <p:cNvPr id="17439" name="Line 31">
            <a:extLst>
              <a:ext uri="{FF2B5EF4-FFF2-40B4-BE49-F238E27FC236}">
                <a16:creationId xmlns:a16="http://schemas.microsoft.com/office/drawing/2014/main" id="{EEDC4024-7542-4741-8457-F70DF9F458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3124200"/>
            <a:ext cx="762000" cy="1066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40" name="AutoShape 32">
            <a:extLst>
              <a:ext uri="{FF2B5EF4-FFF2-40B4-BE49-F238E27FC236}">
                <a16:creationId xmlns:a16="http://schemas.microsoft.com/office/drawing/2014/main" id="{2EBAD3D2-C737-401D-B3D8-0322767AD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038600"/>
            <a:ext cx="1563688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Receptacle</a:t>
            </a:r>
          </a:p>
        </p:txBody>
      </p:sp>
      <p:sp>
        <p:nvSpPr>
          <p:cNvPr id="17441" name="AutoShape 33">
            <a:extLst>
              <a:ext uri="{FF2B5EF4-FFF2-40B4-BE49-F238E27FC236}">
                <a16:creationId xmlns:a16="http://schemas.microsoft.com/office/drawing/2014/main" id="{F87AF5A6-FA6E-4DF4-AF24-A364F03A0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572000"/>
            <a:ext cx="1181100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Pedicel</a:t>
            </a:r>
            <a:endParaRPr lang="en-US" altLang="en-US" sz="1600"/>
          </a:p>
        </p:txBody>
      </p:sp>
      <p:sp>
        <p:nvSpPr>
          <p:cNvPr id="17442" name="Line 34">
            <a:extLst>
              <a:ext uri="{FF2B5EF4-FFF2-40B4-BE49-F238E27FC236}">
                <a16:creationId xmlns:a16="http://schemas.microsoft.com/office/drawing/2014/main" id="{5489CC7E-383B-41AA-9EFD-13F553D956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1219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43" name="Line 35">
            <a:extLst>
              <a:ext uri="{FF2B5EF4-FFF2-40B4-BE49-F238E27FC236}">
                <a16:creationId xmlns:a16="http://schemas.microsoft.com/office/drawing/2014/main" id="{96560491-E0FF-471E-88DA-3022C3F934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2743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44" name="Text Box 36">
            <a:extLst>
              <a:ext uri="{FF2B5EF4-FFF2-40B4-BE49-F238E27FC236}">
                <a16:creationId xmlns:a16="http://schemas.microsoft.com/office/drawing/2014/main" id="{1A728317-94D5-467C-974A-038051682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88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carpel</a:t>
            </a:r>
          </a:p>
        </p:txBody>
      </p:sp>
      <p:sp>
        <p:nvSpPr>
          <p:cNvPr id="17445" name="Line 37">
            <a:extLst>
              <a:ext uri="{FF2B5EF4-FFF2-40B4-BE49-F238E27FC236}">
                <a16:creationId xmlns:a16="http://schemas.microsoft.com/office/drawing/2014/main" id="{1E237A70-CFF0-4FC8-B1F3-9B43DB4828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0129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47" name="Line 39">
            <a:extLst>
              <a:ext uri="{FF2B5EF4-FFF2-40B4-BE49-F238E27FC236}">
                <a16:creationId xmlns:a16="http://schemas.microsoft.com/office/drawing/2014/main" id="{6B7255E5-EA80-4E7A-9DC7-98DF27566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5146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48" name="Line 40">
            <a:extLst>
              <a:ext uri="{FF2B5EF4-FFF2-40B4-BE49-F238E27FC236}">
                <a16:creationId xmlns:a16="http://schemas.microsoft.com/office/drawing/2014/main" id="{9F7E5501-E714-46EA-BAE6-2229A23653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3505200"/>
            <a:ext cx="0" cy="1066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50" name="Rectangle 42">
            <a:extLst>
              <a:ext uri="{FF2B5EF4-FFF2-40B4-BE49-F238E27FC236}">
                <a16:creationId xmlns:a16="http://schemas.microsoft.com/office/drawing/2014/main" id="{5953B6C1-2A97-498B-B585-67820763B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8600"/>
            <a:ext cx="53340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latin typeface="Arial" panose="020B0604020202020204" pitchFamily="34" charset="0"/>
              </a:rPr>
              <a:t>Parts of a Flower</a:t>
            </a:r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04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51C9C203-E931-4F77-95FE-3F1714537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171B3B03-855F-411D-8DA5-FC389AB37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53213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38CB747B-CC9B-40A1-8B6F-9D55EDB17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729413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40D81311-00A7-40A3-A486-7CC6942492BC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CE54B8BD-2A99-46B7-8958-4672ED580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729413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B34990AE-B0AB-49D3-A62D-BE25ADFD1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729413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37A58F2A-8ED6-4E3E-8738-069782FD7F50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18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pic>
        <p:nvPicPr>
          <p:cNvPr id="11274" name="Picture 10" descr="C:\WINDOWS\Desktop\Sei Haw\Teacher resources\Powerpoint slides\artworks from Winnie\Melanie\FIG16.6.jpg">
            <a:extLst>
              <a:ext uri="{FF2B5EF4-FFF2-40B4-BE49-F238E27FC236}">
                <a16:creationId xmlns:a16="http://schemas.microsoft.com/office/drawing/2014/main" id="{9EC0D78B-0346-466D-AA5A-C8FCC594B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1"/>
            <a:ext cx="4800600" cy="45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6" name="Text Box 12">
            <a:extLst>
              <a:ext uri="{FF2B5EF4-FFF2-40B4-BE49-F238E27FC236}">
                <a16:creationId xmlns:a16="http://schemas.microsoft.com/office/drawing/2014/main" id="{80C16964-CF5D-47D7-8B58-D56F8026C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014413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stigma</a:t>
            </a:r>
          </a:p>
        </p:txBody>
      </p:sp>
      <p:sp>
        <p:nvSpPr>
          <p:cNvPr id="11277" name="Line 13">
            <a:extLst>
              <a:ext uri="{FF2B5EF4-FFF2-40B4-BE49-F238E27FC236}">
                <a16:creationId xmlns:a16="http://schemas.microsoft.com/office/drawing/2014/main" id="{4D51EC1A-71F1-4031-A45C-E3BE5EA5DB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1" y="2462213"/>
            <a:ext cx="272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27D5441B-51D5-491A-B537-400DE5B33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278063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style</a:t>
            </a:r>
          </a:p>
        </p:txBody>
      </p:sp>
      <p:sp>
        <p:nvSpPr>
          <p:cNvPr id="11279" name="Line 15">
            <a:extLst>
              <a:ext uri="{FF2B5EF4-FFF2-40B4-BE49-F238E27FC236}">
                <a16:creationId xmlns:a16="http://schemas.microsoft.com/office/drawing/2014/main" id="{ED9A09CB-5FF2-44E5-B8F3-417A40DB3B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3529013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474FB504-5D71-4EE6-B09E-F510FFC00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376613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ovary</a:t>
            </a: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C28C019C-C741-4EF8-A3FC-34F16D9A9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757613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ovule</a:t>
            </a:r>
          </a:p>
        </p:txBody>
      </p:sp>
      <p:sp>
        <p:nvSpPr>
          <p:cNvPr id="11283" name="Line 19">
            <a:extLst>
              <a:ext uri="{FF2B5EF4-FFF2-40B4-BE49-F238E27FC236}">
                <a16:creationId xmlns:a16="http://schemas.microsoft.com/office/drawing/2014/main" id="{3A29AE18-9174-4CF9-955B-4236B91F7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1223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4" name="Line 20">
            <a:extLst>
              <a:ext uri="{FF2B5EF4-FFF2-40B4-BE49-F238E27FC236}">
                <a16:creationId xmlns:a16="http://schemas.microsoft.com/office/drawing/2014/main" id="{370B4094-4401-4C29-8235-3EC350849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0624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5" name="Line 21">
            <a:extLst>
              <a:ext uri="{FF2B5EF4-FFF2-40B4-BE49-F238E27FC236}">
                <a16:creationId xmlns:a16="http://schemas.microsoft.com/office/drawing/2014/main" id="{2170DF1C-B4D7-4FD2-95C6-907410C1B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122363"/>
            <a:ext cx="0" cy="294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6" name="Text Box 22">
            <a:extLst>
              <a:ext uri="{FF2B5EF4-FFF2-40B4-BE49-F238E27FC236}">
                <a16:creationId xmlns:a16="http://schemas.microsoft.com/office/drawing/2014/main" id="{DF336991-D4D5-466C-8457-356E3B21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386013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carpel</a:t>
            </a:r>
          </a:p>
        </p:txBody>
      </p:sp>
      <p:sp>
        <p:nvSpPr>
          <p:cNvPr id="11287" name="Line 23">
            <a:extLst>
              <a:ext uri="{FF2B5EF4-FFF2-40B4-BE49-F238E27FC236}">
                <a16:creationId xmlns:a16="http://schemas.microsoft.com/office/drawing/2014/main" id="{45673918-9884-4372-813B-DF01238CC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5701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8" name="Line 24">
            <a:extLst>
              <a:ext uri="{FF2B5EF4-FFF2-40B4-BE49-F238E27FC236}">
                <a16:creationId xmlns:a16="http://schemas.microsoft.com/office/drawing/2014/main" id="{434B727E-33AB-4CA7-88E7-0FC1AB8F93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681414"/>
            <a:ext cx="1295400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9" name="Line 25">
            <a:extLst>
              <a:ext uri="{FF2B5EF4-FFF2-40B4-BE49-F238E27FC236}">
                <a16:creationId xmlns:a16="http://schemas.microsoft.com/office/drawing/2014/main" id="{36CB9673-17AF-4B3A-A85B-85DB3A9DA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112964"/>
            <a:ext cx="1066800" cy="154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0" name="Text Box 26">
            <a:extLst>
              <a:ext uri="{FF2B5EF4-FFF2-40B4-BE49-F238E27FC236}">
                <a16:creationId xmlns:a16="http://schemas.microsoft.com/office/drawing/2014/main" id="{5E642DBD-018D-4B63-B9BB-7E476C97B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2672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filament</a:t>
            </a:r>
          </a:p>
        </p:txBody>
      </p:sp>
      <p:sp>
        <p:nvSpPr>
          <p:cNvPr id="11291" name="Text Box 27">
            <a:extLst>
              <a:ext uri="{FF2B5EF4-FFF2-40B4-BE49-F238E27FC236}">
                <a16:creationId xmlns:a16="http://schemas.microsoft.com/office/drawing/2014/main" id="{8CF0A6E1-4581-448B-B600-F08308E6D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5814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anther</a:t>
            </a:r>
          </a:p>
        </p:txBody>
      </p:sp>
      <p:sp>
        <p:nvSpPr>
          <p:cNvPr id="11292" name="Line 28">
            <a:extLst>
              <a:ext uri="{FF2B5EF4-FFF2-40B4-BE49-F238E27FC236}">
                <a16:creationId xmlns:a16="http://schemas.microsoft.com/office/drawing/2014/main" id="{77E3B97B-9450-48E4-AE67-63F55C58F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3" name="Line 29">
            <a:extLst>
              <a:ext uri="{FF2B5EF4-FFF2-40B4-BE49-F238E27FC236}">
                <a16:creationId xmlns:a16="http://schemas.microsoft.com/office/drawing/2014/main" id="{92D6386B-8DF5-46B4-B382-0F2AE43B9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4572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4" name="Line 30">
            <a:extLst>
              <a:ext uri="{FF2B5EF4-FFF2-40B4-BE49-F238E27FC236}">
                <a16:creationId xmlns:a16="http://schemas.microsoft.com/office/drawing/2014/main" id="{11442FBF-9287-49D8-AD41-C7751F1AD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3657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5" name="Line 31">
            <a:extLst>
              <a:ext uri="{FF2B5EF4-FFF2-40B4-BE49-F238E27FC236}">
                <a16:creationId xmlns:a16="http://schemas.microsoft.com/office/drawing/2014/main" id="{4E3A87EE-81E3-4B19-AE8F-AFA555441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6" name="Text Box 32">
            <a:extLst>
              <a:ext uri="{FF2B5EF4-FFF2-40B4-BE49-F238E27FC236}">
                <a16:creationId xmlns:a16="http://schemas.microsoft.com/office/drawing/2014/main" id="{73C6457F-5842-46C8-8785-F05A682F2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3930651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stamen</a:t>
            </a:r>
          </a:p>
        </p:txBody>
      </p:sp>
      <p:sp>
        <p:nvSpPr>
          <p:cNvPr id="11297" name="Line 33">
            <a:extLst>
              <a:ext uri="{FF2B5EF4-FFF2-40B4-BE49-F238E27FC236}">
                <a16:creationId xmlns:a16="http://schemas.microsoft.com/office/drawing/2014/main" id="{9AAAD37B-1676-43B2-BA32-BC47150E10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4564063"/>
            <a:ext cx="1219200" cy="6096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8" name="AutoShape 34">
            <a:extLst>
              <a:ext uri="{FF2B5EF4-FFF2-40B4-BE49-F238E27FC236}">
                <a16:creationId xmlns:a16="http://schemas.microsoft.com/office/drawing/2014/main" id="{1AA1BE15-4D60-4E09-8BED-15DDBFE09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4" y="5019675"/>
            <a:ext cx="1087437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Sepal</a:t>
            </a:r>
          </a:p>
        </p:txBody>
      </p:sp>
      <p:sp>
        <p:nvSpPr>
          <p:cNvPr id="11299" name="Line 35">
            <a:extLst>
              <a:ext uri="{FF2B5EF4-FFF2-40B4-BE49-F238E27FC236}">
                <a16:creationId xmlns:a16="http://schemas.microsoft.com/office/drawing/2014/main" id="{E89F3151-64AF-45EC-B929-3FE1CCA496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4672013"/>
            <a:ext cx="1371600" cy="13716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0" name="AutoShape 36">
            <a:extLst>
              <a:ext uri="{FF2B5EF4-FFF2-40B4-BE49-F238E27FC236}">
                <a16:creationId xmlns:a16="http://schemas.microsoft.com/office/drawing/2014/main" id="{FEEC7FB0-CCE6-435B-914E-BF71EF831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891213"/>
            <a:ext cx="1563688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Receptacle</a:t>
            </a:r>
          </a:p>
        </p:txBody>
      </p:sp>
      <p:sp>
        <p:nvSpPr>
          <p:cNvPr id="11302" name="AutoShape 38">
            <a:extLst>
              <a:ext uri="{FF2B5EF4-FFF2-40B4-BE49-F238E27FC236}">
                <a16:creationId xmlns:a16="http://schemas.microsoft.com/office/drawing/2014/main" id="{9B62DFE8-EBBE-46CB-9A51-D60866967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6126163"/>
            <a:ext cx="1181100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Pedicel</a:t>
            </a:r>
            <a:endParaRPr lang="en-US" altLang="en-US" sz="1600"/>
          </a:p>
        </p:txBody>
      </p:sp>
      <p:sp>
        <p:nvSpPr>
          <p:cNvPr id="11303" name="AutoShape 39">
            <a:extLst>
              <a:ext uri="{FF2B5EF4-FFF2-40B4-BE49-F238E27FC236}">
                <a16:creationId xmlns:a16="http://schemas.microsoft.com/office/drawing/2014/main" id="{461C9A6A-4DC4-4885-8B64-FFC7843C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1554163"/>
            <a:ext cx="1208088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Petal</a:t>
            </a:r>
          </a:p>
        </p:txBody>
      </p:sp>
      <p:sp>
        <p:nvSpPr>
          <p:cNvPr id="11305" name="Line 41">
            <a:extLst>
              <a:ext uri="{FF2B5EF4-FFF2-40B4-BE49-F238E27FC236}">
                <a16:creationId xmlns:a16="http://schemas.microsoft.com/office/drawing/2014/main" id="{77A43A53-F172-48FF-9134-2FB14D8EBD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8600" y="1700213"/>
            <a:ext cx="990600" cy="4572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6" name="Line 42">
            <a:extLst>
              <a:ext uri="{FF2B5EF4-FFF2-40B4-BE49-F238E27FC236}">
                <a16:creationId xmlns:a16="http://schemas.microsoft.com/office/drawing/2014/main" id="{68BE96FA-85F0-4AA0-948A-2DF488CE1B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1243013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7" name="Line 43">
            <a:extLst>
              <a:ext uri="{FF2B5EF4-FFF2-40B4-BE49-F238E27FC236}">
                <a16:creationId xmlns:a16="http://schemas.microsoft.com/office/drawing/2014/main" id="{A880EECD-3028-4C83-AB0D-D32446CB20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3986213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8" name="Rectangle 44">
            <a:extLst>
              <a:ext uri="{FF2B5EF4-FFF2-40B4-BE49-F238E27FC236}">
                <a16:creationId xmlns:a16="http://schemas.microsoft.com/office/drawing/2014/main" id="{D41707DB-B5C5-4A0A-9DEC-C939676E2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8600"/>
            <a:ext cx="53340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latin typeface="Arial" panose="020B0604020202020204" pitchFamily="34" charset="0"/>
              </a:rPr>
              <a:t>Parts of a Flower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1310" name="Line 46">
            <a:extLst>
              <a:ext uri="{FF2B5EF4-FFF2-40B4-BE49-F238E27FC236}">
                <a16:creationId xmlns:a16="http://schemas.microsoft.com/office/drawing/2014/main" id="{1869BBAC-793A-4471-B745-2CCDBBDF55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5334000"/>
            <a:ext cx="0" cy="769938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30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0F4346BB-359A-4392-B265-5EB995B6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2FAED6C2-636A-4F91-ACDF-0F79EB60C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00EBC6BE-DDE6-4486-88CB-5086EB8F1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77000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AD5AFD89-9E3D-43A8-8A03-C22CD7838F19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37FF03C9-04E5-40C7-9954-389740BCF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477000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1A88697C-942A-4716-8864-9E82818D7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477000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AD75337E-3572-403D-91F1-C3288A1CB8AE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19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pic>
        <p:nvPicPr>
          <p:cNvPr id="18441" name="Picture 9" descr="C:\WINDOWS\Desktop\Sei Haw\Teacher resources\Powerpoint slides\artworks from Winnie\Melanie\Fig16.8a.jpg">
            <a:extLst>
              <a:ext uri="{FF2B5EF4-FFF2-40B4-BE49-F238E27FC236}">
                <a16:creationId xmlns:a16="http://schemas.microsoft.com/office/drawing/2014/main" id="{B40A1E89-84AD-4B3A-B63B-F7117DDE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6810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2" name="Line 10">
            <a:extLst>
              <a:ext uri="{FF2B5EF4-FFF2-40B4-BE49-F238E27FC236}">
                <a16:creationId xmlns:a16="http://schemas.microsoft.com/office/drawing/2014/main" id="{9A370500-13F5-4DE4-BD4D-E39E3351D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14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4" name="Line 12">
            <a:extLst>
              <a:ext uri="{FF2B5EF4-FFF2-40B4-BE49-F238E27FC236}">
                <a16:creationId xmlns:a16="http://schemas.microsoft.com/office/drawing/2014/main" id="{5DB79858-1963-4E64-A055-13782B161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143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7DA95A42-8122-463E-B75F-C718DACA9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971801"/>
            <a:ext cx="114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6600"/>
                </a:solidFill>
              </a:rPr>
              <a:t>Side view of a stamen</a:t>
            </a:r>
          </a:p>
        </p:txBody>
      </p:sp>
      <p:sp>
        <p:nvSpPr>
          <p:cNvPr id="18481" name="Line 49">
            <a:extLst>
              <a:ext uri="{FF2B5EF4-FFF2-40B4-BE49-F238E27FC236}">
                <a16:creationId xmlns:a16="http://schemas.microsoft.com/office/drawing/2014/main" id="{23FCC98E-4952-442F-9F59-CC225D6543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2057400"/>
            <a:ext cx="0" cy="19812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82" name="Line 50">
            <a:extLst>
              <a:ext uri="{FF2B5EF4-FFF2-40B4-BE49-F238E27FC236}">
                <a16:creationId xmlns:a16="http://schemas.microsoft.com/office/drawing/2014/main" id="{359D06DE-4803-4D80-ABF9-D7B290858F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83" name="Line 51">
            <a:extLst>
              <a:ext uri="{FF2B5EF4-FFF2-40B4-BE49-F238E27FC236}">
                <a16:creationId xmlns:a16="http://schemas.microsoft.com/office/drawing/2014/main" id="{4C197515-AA05-4AC3-9A88-E90D647EF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05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84" name="Line 52">
            <a:extLst>
              <a:ext uri="{FF2B5EF4-FFF2-40B4-BE49-F238E27FC236}">
                <a16:creationId xmlns:a16="http://schemas.microsoft.com/office/drawing/2014/main" id="{3F366FB6-D96C-46E6-A583-2D9AC7854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057400"/>
            <a:ext cx="1524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95" name="AutoShape 63">
            <a:extLst>
              <a:ext uri="{FF2B5EF4-FFF2-40B4-BE49-F238E27FC236}">
                <a16:creationId xmlns:a16="http://schemas.microsoft.com/office/drawing/2014/main" id="{620AD53B-F403-4D5E-87D6-465EFF409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850" y="3810001"/>
            <a:ext cx="3905250" cy="18653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Stamen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The </a:t>
            </a:r>
            <a:r>
              <a:rPr lang="en-US" altLang="en-US" sz="1600" b="1"/>
              <a:t>androecium </a:t>
            </a:r>
            <a:r>
              <a:rPr lang="en-US" altLang="en-US" sz="1600"/>
              <a:t>(plural: </a:t>
            </a:r>
            <a:r>
              <a:rPr lang="en-US" altLang="en-US" sz="1600" b="1"/>
              <a:t>androecia</a:t>
            </a:r>
            <a:r>
              <a:rPr lang="en-US" altLang="en-US" sz="1600"/>
              <a:t>) is the male part of the flower.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It is made up of units called stamens.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It consists of an </a:t>
            </a:r>
            <a:r>
              <a:rPr lang="en-US" altLang="en-US" sz="1600" b="1"/>
              <a:t>anther</a:t>
            </a:r>
            <a:r>
              <a:rPr lang="en-US" altLang="en-US" sz="1600"/>
              <a:t> and a </a:t>
            </a:r>
            <a:r>
              <a:rPr lang="en-US" altLang="en-US" sz="1600" b="1"/>
              <a:t>filament</a:t>
            </a:r>
            <a:r>
              <a:rPr lang="en-US" altLang="en-US" sz="1600"/>
              <a:t>.</a:t>
            </a:r>
          </a:p>
        </p:txBody>
      </p:sp>
      <p:sp>
        <p:nvSpPr>
          <p:cNvPr id="18496" name="Rectangle 64">
            <a:extLst>
              <a:ext uri="{FF2B5EF4-FFF2-40B4-BE49-F238E27FC236}">
                <a16:creationId xmlns:a16="http://schemas.microsoft.com/office/drawing/2014/main" id="{1EBFCF43-F674-450B-9868-CAF8CAE21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"/>
            <a:ext cx="48006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latin typeface="Arial" panose="020B0604020202020204" pitchFamily="34" charset="0"/>
              </a:rPr>
              <a:t>Parts of a Stamen</a:t>
            </a:r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7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9FCD4-4A88-4907-840F-FF89C36A4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KNOWLEDGE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1C32-4626-42B4-91B4-2F64B13D5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CHROMOSOME</a:t>
            </a:r>
            <a:r>
              <a:rPr lang="en-GB" dirty="0"/>
              <a:t>: Rod like structure visible during cell division. Made up of </a:t>
            </a:r>
            <a:r>
              <a:rPr lang="en-GB" b="1" dirty="0"/>
              <a:t>DNA</a:t>
            </a:r>
            <a:r>
              <a:rPr lang="en-GB" dirty="0"/>
              <a:t>. Carries hereditary information.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GENE: </a:t>
            </a:r>
            <a:r>
              <a:rPr lang="en-GB" dirty="0"/>
              <a:t>A unit of inheritance. Small segment of DNA in a chromosome that controls a particular characteristic in an organism. </a:t>
            </a:r>
          </a:p>
          <a:p>
            <a:pPr marL="0" indent="0">
              <a:buNone/>
            </a:pPr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77855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886E4EE8-76EA-47AB-9178-C9A62CF3B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00978210-3591-4937-A805-8A777F81E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5E7EED10-6E9C-4B1D-996E-2D83E2EAC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77000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ED401B28-F30F-4236-A66B-1BD5CDE25B28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6F1F55F9-3394-4CC8-A834-E1B6CBF5A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477000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E8BDDD60-43FB-4843-9DC5-CCF04CDD1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477000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67C0A9FC-9BDF-4F7B-B172-630E7443C587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20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pic>
        <p:nvPicPr>
          <p:cNvPr id="28679" name="Picture 7" descr="C:\WINDOWS\Desktop\Sei Haw\Teacher resources\Powerpoint slides\artworks from Winnie\Melanie\Fig16.8a.jpg">
            <a:extLst>
              <a:ext uri="{FF2B5EF4-FFF2-40B4-BE49-F238E27FC236}">
                <a16:creationId xmlns:a16="http://schemas.microsoft.com/office/drawing/2014/main" id="{7AA19024-C302-4222-B5DD-9930C051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6810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Line 8">
            <a:extLst>
              <a:ext uri="{FF2B5EF4-FFF2-40B4-BE49-F238E27FC236}">
                <a16:creationId xmlns:a16="http://schemas.microsoft.com/office/drawing/2014/main" id="{A6C6D9DC-1BB9-4180-A559-A107F8288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14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1" name="Line 9">
            <a:extLst>
              <a:ext uri="{FF2B5EF4-FFF2-40B4-BE49-F238E27FC236}">
                <a16:creationId xmlns:a16="http://schemas.microsoft.com/office/drawing/2014/main" id="{6C716B98-5011-4E69-9A0D-E37F054C5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143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5893F23D-F7AC-4B7B-8762-28A2CC73D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971801"/>
            <a:ext cx="114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6600"/>
                </a:solidFill>
              </a:rPr>
              <a:t>Side view of a stamen</a:t>
            </a:r>
          </a:p>
        </p:txBody>
      </p:sp>
      <p:pic>
        <p:nvPicPr>
          <p:cNvPr id="28683" name="Picture 11" descr="C:\WINDOWS\Desktop\Sei Haw\Teacher resources\Powerpoint slides\artworks from Winnie\Melanie\Fig16.8b.jpg">
            <a:extLst>
              <a:ext uri="{FF2B5EF4-FFF2-40B4-BE49-F238E27FC236}">
                <a16:creationId xmlns:a16="http://schemas.microsoft.com/office/drawing/2014/main" id="{8D05C377-85FA-4BF4-B004-47AEA3235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11493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Text Box 12">
            <a:extLst>
              <a:ext uri="{FF2B5EF4-FFF2-40B4-BE49-F238E27FC236}">
                <a16:creationId xmlns:a16="http://schemas.microsoft.com/office/drawing/2014/main" id="{0B72CAF9-C75E-4455-8A71-CE29BB82C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9144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vascular bundle</a:t>
            </a:r>
          </a:p>
        </p:txBody>
      </p:sp>
      <p:sp>
        <p:nvSpPr>
          <p:cNvPr id="28685" name="Line 13">
            <a:extLst>
              <a:ext uri="{FF2B5EF4-FFF2-40B4-BE49-F238E27FC236}">
                <a16:creationId xmlns:a16="http://schemas.microsoft.com/office/drawing/2014/main" id="{DFF64E91-9907-4E02-91CC-BBE1916E0C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1" y="1143001"/>
            <a:ext cx="384175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6" name="Text Box 14">
            <a:extLst>
              <a:ext uri="{FF2B5EF4-FFF2-40B4-BE49-F238E27FC236}">
                <a16:creationId xmlns:a16="http://schemas.microsoft.com/office/drawing/2014/main" id="{10688FAF-F645-4327-B221-E49545ACD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743200"/>
            <a:ext cx="152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6600"/>
                </a:solidFill>
              </a:rPr>
              <a:t>Stamen with upper half of anther cut off</a:t>
            </a:r>
          </a:p>
        </p:txBody>
      </p:sp>
      <p:sp>
        <p:nvSpPr>
          <p:cNvPr id="28688" name="Line 16">
            <a:extLst>
              <a:ext uri="{FF2B5EF4-FFF2-40B4-BE49-F238E27FC236}">
                <a16:creationId xmlns:a16="http://schemas.microsoft.com/office/drawing/2014/main" id="{1F00C23D-C997-462E-B3E2-EA8AF9D675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2057400"/>
            <a:ext cx="0" cy="19812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9" name="Line 17">
            <a:extLst>
              <a:ext uri="{FF2B5EF4-FFF2-40B4-BE49-F238E27FC236}">
                <a16:creationId xmlns:a16="http://schemas.microsoft.com/office/drawing/2014/main" id="{15E7F615-D7E1-41A8-8F4F-C217703501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90" name="Line 18">
            <a:extLst>
              <a:ext uri="{FF2B5EF4-FFF2-40B4-BE49-F238E27FC236}">
                <a16:creationId xmlns:a16="http://schemas.microsoft.com/office/drawing/2014/main" id="{F3D950BE-54FC-4BE8-8CAD-6DAB62519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05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91" name="Line 19">
            <a:extLst>
              <a:ext uri="{FF2B5EF4-FFF2-40B4-BE49-F238E27FC236}">
                <a16:creationId xmlns:a16="http://schemas.microsoft.com/office/drawing/2014/main" id="{60CA6606-E5FB-4A29-9562-2711ADC18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057400"/>
            <a:ext cx="1524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92" name="AutoShape 20">
            <a:extLst>
              <a:ext uri="{FF2B5EF4-FFF2-40B4-BE49-F238E27FC236}">
                <a16:creationId xmlns:a16="http://schemas.microsoft.com/office/drawing/2014/main" id="{B219E1CF-2349-487E-B2EA-FD4054241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10000"/>
            <a:ext cx="1098550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Stamen</a:t>
            </a:r>
          </a:p>
        </p:txBody>
      </p:sp>
      <p:sp>
        <p:nvSpPr>
          <p:cNvPr id="28693" name="Line 21">
            <a:extLst>
              <a:ext uri="{FF2B5EF4-FFF2-40B4-BE49-F238E27FC236}">
                <a16:creationId xmlns:a16="http://schemas.microsoft.com/office/drawing/2014/main" id="{C3CBDD62-C59C-4C19-8584-1E9067585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743200"/>
            <a:ext cx="304800" cy="12192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94" name="AutoShape 22">
            <a:extLst>
              <a:ext uri="{FF2B5EF4-FFF2-40B4-BE49-F238E27FC236}">
                <a16:creationId xmlns:a16="http://schemas.microsoft.com/office/drawing/2014/main" id="{96A366E1-C8D4-4BFE-966D-6C6FDBDEF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810000"/>
            <a:ext cx="3505200" cy="132238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Filament</a:t>
            </a:r>
          </a:p>
          <a:p>
            <a:pPr>
              <a:spcBef>
                <a:spcPct val="50000"/>
              </a:spcBef>
            </a:pPr>
            <a:r>
              <a:rPr lang="en-US" altLang="en-US" sz="1600"/>
              <a:t>The filament is the stalk that holds the anther in a suitable position to disperse the pollen. </a:t>
            </a:r>
          </a:p>
        </p:txBody>
      </p:sp>
      <p:sp>
        <p:nvSpPr>
          <p:cNvPr id="28695" name="Rectangle 23">
            <a:extLst>
              <a:ext uri="{FF2B5EF4-FFF2-40B4-BE49-F238E27FC236}">
                <a16:creationId xmlns:a16="http://schemas.microsoft.com/office/drawing/2014/main" id="{649C88C4-D587-4F22-8424-87E9CE124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"/>
            <a:ext cx="48006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latin typeface="Arial" panose="020B0604020202020204" pitchFamily="34" charset="0"/>
              </a:rPr>
              <a:t>Parts of a Stamen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097532-94AD-427B-8AD9-5DACC6FB3096}"/>
              </a:ext>
            </a:extLst>
          </p:cNvPr>
          <p:cNvSpPr txBox="1"/>
          <p:nvPr/>
        </p:nvSpPr>
        <p:spPr>
          <a:xfrm>
            <a:off x="1896533" y="5892800"/>
            <a:ext cx="779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pollen (grains) are not gametes but that they contain the gametes.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241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3FCF3B41-CDF4-46A3-98B7-5DE58D167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1D1BD430-734A-450A-88CD-CC9D5FB6C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3C82CBFD-A6FD-402C-8CB2-DD3540469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77000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1F34F25A-65E7-405D-B4C1-D5AD0E8D64B7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409BDE36-53ED-49AF-8A24-7D7DF1EC4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477000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9765828C-C2E4-4FB8-9CC9-DCFBC8DA7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477000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F97CB755-69AB-4BE8-A536-97EAB7F2FE2E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21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pic>
        <p:nvPicPr>
          <p:cNvPr id="26631" name="Picture 7" descr="C:\WINDOWS\Desktop\Sei Haw\Teacher resources\Powerpoint slides\artworks from Winnie\Melanie\Fig16.8a.jpg">
            <a:extLst>
              <a:ext uri="{FF2B5EF4-FFF2-40B4-BE49-F238E27FC236}">
                <a16:creationId xmlns:a16="http://schemas.microsoft.com/office/drawing/2014/main" id="{5BB42D78-9380-46ED-A83F-3CAA6ED8B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6810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Line 8">
            <a:extLst>
              <a:ext uri="{FF2B5EF4-FFF2-40B4-BE49-F238E27FC236}">
                <a16:creationId xmlns:a16="http://schemas.microsoft.com/office/drawing/2014/main" id="{1B88C3EF-05ED-47B5-B6D8-F3DC1927A9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14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D88624C9-4F54-458E-AF19-2E5CFDD73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143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5261E5F6-77BB-47DC-92A6-29E5A5C7E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971801"/>
            <a:ext cx="114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6600"/>
                </a:solidFill>
              </a:rPr>
              <a:t>Side view of a stamen</a:t>
            </a:r>
          </a:p>
        </p:txBody>
      </p:sp>
      <p:pic>
        <p:nvPicPr>
          <p:cNvPr id="26635" name="Picture 11" descr="C:\WINDOWS\Desktop\Sei Haw\Teacher resources\Powerpoint slides\artworks from Winnie\Melanie\Fig16.8b.jpg">
            <a:extLst>
              <a:ext uri="{FF2B5EF4-FFF2-40B4-BE49-F238E27FC236}">
                <a16:creationId xmlns:a16="http://schemas.microsoft.com/office/drawing/2014/main" id="{AF6DC823-A145-4463-8EB3-CB2C59A1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11493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Text Box 12">
            <a:extLst>
              <a:ext uri="{FF2B5EF4-FFF2-40B4-BE49-F238E27FC236}">
                <a16:creationId xmlns:a16="http://schemas.microsoft.com/office/drawing/2014/main" id="{F0CEAE2B-DE55-441E-8ACF-91C9871F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9144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vascular bundle</a:t>
            </a:r>
          </a:p>
        </p:txBody>
      </p:sp>
      <p:sp>
        <p:nvSpPr>
          <p:cNvPr id="26637" name="Line 13">
            <a:extLst>
              <a:ext uri="{FF2B5EF4-FFF2-40B4-BE49-F238E27FC236}">
                <a16:creationId xmlns:a16="http://schemas.microsoft.com/office/drawing/2014/main" id="{C0AE0D22-3B51-43BE-8B1B-CE32DF6FD3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1" y="1143001"/>
            <a:ext cx="384175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B2A8A712-14E3-4B0C-BF49-245D8C6FC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743200"/>
            <a:ext cx="152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6600"/>
                </a:solidFill>
              </a:rPr>
              <a:t>Stamen with upper half of anther cut off</a:t>
            </a:r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0EA8A3BE-FF1A-4D63-BA5E-67B07D705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371600"/>
            <a:ext cx="1524000" cy="28194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id="{7DE0DEB3-5450-4291-94FD-4E6216A4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9906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pollen sacs</a:t>
            </a:r>
          </a:p>
        </p:txBody>
      </p:sp>
      <p:sp>
        <p:nvSpPr>
          <p:cNvPr id="26641" name="Text Box 17">
            <a:extLst>
              <a:ext uri="{FF2B5EF4-FFF2-40B4-BE49-F238E27FC236}">
                <a16:creationId xmlns:a16="http://schemas.microsoft.com/office/drawing/2014/main" id="{AD56F70E-B54E-417F-84C6-CF95A2B5D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72085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pollen grains</a:t>
            </a:r>
          </a:p>
        </p:txBody>
      </p:sp>
      <p:sp>
        <p:nvSpPr>
          <p:cNvPr id="26642" name="Text Box 18">
            <a:extLst>
              <a:ext uri="{FF2B5EF4-FFF2-40B4-BE49-F238E27FC236}">
                <a16:creationId xmlns:a16="http://schemas.microsoft.com/office/drawing/2014/main" id="{2AF58BED-EBF0-4961-BB90-5CF0EF845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133601"/>
            <a:ext cx="121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anther lobes</a:t>
            </a:r>
          </a:p>
        </p:txBody>
      </p:sp>
      <p:sp>
        <p:nvSpPr>
          <p:cNvPr id="26643" name="Line 19">
            <a:extLst>
              <a:ext uri="{FF2B5EF4-FFF2-40B4-BE49-F238E27FC236}">
                <a16:creationId xmlns:a16="http://schemas.microsoft.com/office/drawing/2014/main" id="{345E10A0-2ABA-43ED-AEE4-7F025CC95D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86401" y="1219200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4" name="Line 20">
            <a:extLst>
              <a:ext uri="{FF2B5EF4-FFF2-40B4-BE49-F238E27FC236}">
                <a16:creationId xmlns:a16="http://schemas.microsoft.com/office/drawing/2014/main" id="{E952E1B3-B635-4598-A67A-307C6D0005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86400" y="1219200"/>
            <a:ext cx="2921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5" name="Line 21">
            <a:extLst>
              <a:ext uri="{FF2B5EF4-FFF2-40B4-BE49-F238E27FC236}">
                <a16:creationId xmlns:a16="http://schemas.microsoft.com/office/drawing/2014/main" id="{64DFB2FE-A073-4879-9D1B-DDE1BF0B8A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1905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6" name="Line 22">
            <a:extLst>
              <a:ext uri="{FF2B5EF4-FFF2-40B4-BE49-F238E27FC236}">
                <a16:creationId xmlns:a16="http://schemas.microsoft.com/office/drawing/2014/main" id="{DBE31836-C68F-4F3A-AD3D-0A88013037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1676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7" name="Line 23">
            <a:extLst>
              <a:ext uri="{FF2B5EF4-FFF2-40B4-BE49-F238E27FC236}">
                <a16:creationId xmlns:a16="http://schemas.microsoft.com/office/drawing/2014/main" id="{DECD5592-9388-448C-992D-8A3A88F9EB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1336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8" name="Line 24">
            <a:extLst>
              <a:ext uri="{FF2B5EF4-FFF2-40B4-BE49-F238E27FC236}">
                <a16:creationId xmlns:a16="http://schemas.microsoft.com/office/drawing/2014/main" id="{ADAB9A30-74C0-40DD-994B-EAD7195FF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286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0" name="Line 26">
            <a:extLst>
              <a:ext uri="{FF2B5EF4-FFF2-40B4-BE49-F238E27FC236}">
                <a16:creationId xmlns:a16="http://schemas.microsoft.com/office/drawing/2014/main" id="{EC5534A2-693F-4DC1-978B-F40E86D886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2057400"/>
            <a:ext cx="0" cy="19812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1" name="Line 27">
            <a:extLst>
              <a:ext uri="{FF2B5EF4-FFF2-40B4-BE49-F238E27FC236}">
                <a16:creationId xmlns:a16="http://schemas.microsoft.com/office/drawing/2014/main" id="{15299A3F-DC01-4A1A-AABC-1A06D6034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2" name="Line 28">
            <a:extLst>
              <a:ext uri="{FF2B5EF4-FFF2-40B4-BE49-F238E27FC236}">
                <a16:creationId xmlns:a16="http://schemas.microsoft.com/office/drawing/2014/main" id="{6BABA7DD-93D0-4A4A-8EA6-7E9B4A93DA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05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3" name="Line 29">
            <a:extLst>
              <a:ext uri="{FF2B5EF4-FFF2-40B4-BE49-F238E27FC236}">
                <a16:creationId xmlns:a16="http://schemas.microsoft.com/office/drawing/2014/main" id="{1C0D4F59-0E2F-476C-A2B7-60FF0C7AF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057400"/>
            <a:ext cx="1524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5" name="Line 31">
            <a:extLst>
              <a:ext uri="{FF2B5EF4-FFF2-40B4-BE49-F238E27FC236}">
                <a16:creationId xmlns:a16="http://schemas.microsoft.com/office/drawing/2014/main" id="{0A592AD5-2266-4327-9C38-6AF0CC4B1E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1" y="2743200"/>
            <a:ext cx="315913" cy="13398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8" name="AutoShape 34">
            <a:extLst>
              <a:ext uri="{FF2B5EF4-FFF2-40B4-BE49-F238E27FC236}">
                <a16:creationId xmlns:a16="http://schemas.microsoft.com/office/drawing/2014/main" id="{51C86C87-2D60-4862-B5AF-008AF39A6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10000"/>
            <a:ext cx="1098550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Stamen</a:t>
            </a:r>
          </a:p>
        </p:txBody>
      </p:sp>
      <p:sp>
        <p:nvSpPr>
          <p:cNvPr id="26665" name="AutoShape 41">
            <a:extLst>
              <a:ext uri="{FF2B5EF4-FFF2-40B4-BE49-F238E27FC236}">
                <a16:creationId xmlns:a16="http://schemas.microsoft.com/office/drawing/2014/main" id="{2949FFBA-FBBA-4AF4-A6D4-119B330D0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810000"/>
            <a:ext cx="1143000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Filament</a:t>
            </a:r>
          </a:p>
        </p:txBody>
      </p:sp>
      <p:sp>
        <p:nvSpPr>
          <p:cNvPr id="26666" name="Rectangle 42">
            <a:extLst>
              <a:ext uri="{FF2B5EF4-FFF2-40B4-BE49-F238E27FC236}">
                <a16:creationId xmlns:a16="http://schemas.microsoft.com/office/drawing/2014/main" id="{81599993-488E-4AE1-9D65-1B664B200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"/>
            <a:ext cx="48006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latin typeface="Arial" panose="020B0604020202020204" pitchFamily="34" charset="0"/>
              </a:rPr>
              <a:t>Parts of a Stamen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6667" name="Line 43">
            <a:extLst>
              <a:ext uri="{FF2B5EF4-FFF2-40B4-BE49-F238E27FC236}">
                <a16:creationId xmlns:a16="http://schemas.microsoft.com/office/drawing/2014/main" id="{D633A86A-07D9-424A-BB40-EEEACE9F8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191000"/>
            <a:ext cx="20574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7" name="AutoShape 33">
            <a:extLst>
              <a:ext uri="{FF2B5EF4-FFF2-40B4-BE49-F238E27FC236}">
                <a16:creationId xmlns:a16="http://schemas.microsoft.com/office/drawing/2014/main" id="{B30102B7-8D0B-4C09-84A2-B0A0E591D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00" y="1744664"/>
            <a:ext cx="3886200" cy="45799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Anther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altLang="en-US" sz="1600"/>
              <a:t>The anther consists of two lobes. Each lobe contains two </a:t>
            </a:r>
            <a:r>
              <a:rPr lang="en-US" altLang="en-US" sz="1600" b="1"/>
              <a:t>pollen sacs</a:t>
            </a:r>
            <a:r>
              <a:rPr lang="en-US" altLang="en-US" sz="1600"/>
              <a:t>. In the pollen sacs are the pollen grains. The anther produces pollen grains. When the anther matures, it splits open to release the pollen grains.The anther also contains a vascular bundle. The vascular bundle contains:</a:t>
            </a:r>
          </a:p>
          <a:p>
            <a:pPr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US" altLang="en-US" sz="1600"/>
              <a:t> phloem which translocates sucrose and amino acids to the developing anther. Sucrose provides the energy for cell division. Amino acids are used for synthesis of proteins and new protoplasm.</a:t>
            </a:r>
          </a:p>
          <a:p>
            <a:pPr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US" altLang="en-US" sz="1600"/>
              <a:t> xylem which transports water and mineral salts to the anther.</a:t>
            </a:r>
          </a:p>
        </p:txBody>
      </p:sp>
    </p:spTree>
    <p:extLst>
      <p:ext uri="{BB962C8B-B14F-4D97-AF65-F5344CB8AC3E}">
        <p14:creationId xmlns:p14="http://schemas.microsoft.com/office/powerpoint/2010/main" val="2629636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408EF005-A516-4BA7-8636-9D34F71EF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B94E1B5A-1F35-4888-B566-DF09843AE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BF0540C4-0AC4-4E8B-8C55-346D7A479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77000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2D68716E-61DF-4409-9BA3-6BE9B18B8924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BAF6BBB2-A9F9-4542-8959-C0FD3DC99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477000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197A135C-88FC-480D-8B08-71D537EE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477000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9BF9B95A-C503-4331-B399-478D0E9C10D0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22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pic>
        <p:nvPicPr>
          <p:cNvPr id="22535" name="Picture 7" descr="C:\WINDOWS\Desktop\Sei Haw\Teacher resources\Powerpoint slides\artworks from Winnie\Melanie\Fig16.8a.jpg">
            <a:extLst>
              <a:ext uri="{FF2B5EF4-FFF2-40B4-BE49-F238E27FC236}">
                <a16:creationId xmlns:a16="http://schemas.microsoft.com/office/drawing/2014/main" id="{C7AF6895-2960-47B3-81EA-4FC1D1804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6810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6" name="Line 8">
            <a:extLst>
              <a:ext uri="{FF2B5EF4-FFF2-40B4-BE49-F238E27FC236}">
                <a16:creationId xmlns:a16="http://schemas.microsoft.com/office/drawing/2014/main" id="{F1523C2E-006B-4532-A74D-7C1AE8DD3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14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ABE0531B-B038-4415-A3F3-958EF5844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143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032179FA-4662-4D0D-B957-56C1E095D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971801"/>
            <a:ext cx="114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6600"/>
                </a:solidFill>
              </a:rPr>
              <a:t>Side view of a stamen</a:t>
            </a:r>
          </a:p>
        </p:txBody>
      </p:sp>
      <p:pic>
        <p:nvPicPr>
          <p:cNvPr id="22539" name="Picture 11" descr="C:\WINDOWS\Desktop\Sei Haw\Teacher resources\Powerpoint slides\artworks from Winnie\Melanie\Fig16.8b.jpg">
            <a:extLst>
              <a:ext uri="{FF2B5EF4-FFF2-40B4-BE49-F238E27FC236}">
                <a16:creationId xmlns:a16="http://schemas.microsoft.com/office/drawing/2014/main" id="{95AB9B95-803E-4CC4-9C71-ECCCDCDA6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11493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0" name="Text Box 12">
            <a:extLst>
              <a:ext uri="{FF2B5EF4-FFF2-40B4-BE49-F238E27FC236}">
                <a16:creationId xmlns:a16="http://schemas.microsoft.com/office/drawing/2014/main" id="{AB637967-3028-465E-921F-42C7337F4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9144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vascular bundle</a:t>
            </a:r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646A9949-B2DC-447B-A18D-5C3D95AB3F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1" y="1143001"/>
            <a:ext cx="384175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2" name="Text Box 14">
            <a:extLst>
              <a:ext uri="{FF2B5EF4-FFF2-40B4-BE49-F238E27FC236}">
                <a16:creationId xmlns:a16="http://schemas.microsoft.com/office/drawing/2014/main" id="{D03D9500-08F9-47BF-A968-C8F179DA0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743200"/>
            <a:ext cx="152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6600"/>
                </a:solidFill>
              </a:rPr>
              <a:t>Stamen with upper half of anther cut off</a:t>
            </a:r>
          </a:p>
        </p:txBody>
      </p:sp>
      <p:sp>
        <p:nvSpPr>
          <p:cNvPr id="22543" name="Line 15">
            <a:extLst>
              <a:ext uri="{FF2B5EF4-FFF2-40B4-BE49-F238E27FC236}">
                <a16:creationId xmlns:a16="http://schemas.microsoft.com/office/drawing/2014/main" id="{EFEEB626-7B78-4876-8821-0F28A9DA1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371600"/>
            <a:ext cx="1447800" cy="2667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4" name="Text Box 16">
            <a:extLst>
              <a:ext uri="{FF2B5EF4-FFF2-40B4-BE49-F238E27FC236}">
                <a16:creationId xmlns:a16="http://schemas.microsoft.com/office/drawing/2014/main" id="{A33F66E1-D757-41E8-B443-D0DE48823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9906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pollen sacs</a:t>
            </a:r>
          </a:p>
        </p:txBody>
      </p:sp>
      <p:sp>
        <p:nvSpPr>
          <p:cNvPr id="22545" name="Text Box 17">
            <a:extLst>
              <a:ext uri="{FF2B5EF4-FFF2-40B4-BE49-F238E27FC236}">
                <a16:creationId xmlns:a16="http://schemas.microsoft.com/office/drawing/2014/main" id="{B162F63B-3541-4947-9DA9-4F074926D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72085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pollen grains</a:t>
            </a:r>
          </a:p>
        </p:txBody>
      </p:sp>
      <p:sp>
        <p:nvSpPr>
          <p:cNvPr id="22546" name="Text Box 18">
            <a:extLst>
              <a:ext uri="{FF2B5EF4-FFF2-40B4-BE49-F238E27FC236}">
                <a16:creationId xmlns:a16="http://schemas.microsoft.com/office/drawing/2014/main" id="{12C3DDA9-8728-4DB1-9EFF-2E934020C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133601"/>
            <a:ext cx="121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anther lobes</a:t>
            </a:r>
          </a:p>
        </p:txBody>
      </p:sp>
      <p:sp>
        <p:nvSpPr>
          <p:cNvPr id="22547" name="Line 19">
            <a:extLst>
              <a:ext uri="{FF2B5EF4-FFF2-40B4-BE49-F238E27FC236}">
                <a16:creationId xmlns:a16="http://schemas.microsoft.com/office/drawing/2014/main" id="{FA50D7E2-A750-4D0B-AF56-B241A702FB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86401" y="1219200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8" name="Line 20">
            <a:extLst>
              <a:ext uri="{FF2B5EF4-FFF2-40B4-BE49-F238E27FC236}">
                <a16:creationId xmlns:a16="http://schemas.microsoft.com/office/drawing/2014/main" id="{BC71AED5-EAFC-4424-954C-7E085A489D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86400" y="1219200"/>
            <a:ext cx="2921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9" name="Line 21">
            <a:extLst>
              <a:ext uri="{FF2B5EF4-FFF2-40B4-BE49-F238E27FC236}">
                <a16:creationId xmlns:a16="http://schemas.microsoft.com/office/drawing/2014/main" id="{2B7039AF-271C-48B4-AFE8-297B7EE129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1905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50" name="Line 22">
            <a:extLst>
              <a:ext uri="{FF2B5EF4-FFF2-40B4-BE49-F238E27FC236}">
                <a16:creationId xmlns:a16="http://schemas.microsoft.com/office/drawing/2014/main" id="{FBA3500B-6537-4738-8A86-81E8DC7215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1676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51" name="Line 23">
            <a:extLst>
              <a:ext uri="{FF2B5EF4-FFF2-40B4-BE49-F238E27FC236}">
                <a16:creationId xmlns:a16="http://schemas.microsoft.com/office/drawing/2014/main" id="{DEC234AE-8F56-485B-B2F7-A42BEC2236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1336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52" name="Line 24">
            <a:extLst>
              <a:ext uri="{FF2B5EF4-FFF2-40B4-BE49-F238E27FC236}">
                <a16:creationId xmlns:a16="http://schemas.microsoft.com/office/drawing/2014/main" id="{A1F06811-31D4-4955-8936-3B2C057E26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286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53" name="Text Box 25">
            <a:extLst>
              <a:ext uri="{FF2B5EF4-FFF2-40B4-BE49-F238E27FC236}">
                <a16:creationId xmlns:a16="http://schemas.microsoft.com/office/drawing/2014/main" id="{03234758-0CE3-420B-9273-BF042CDBE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1600201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pollen tube nucleus</a:t>
            </a:r>
          </a:p>
        </p:txBody>
      </p:sp>
      <p:sp>
        <p:nvSpPr>
          <p:cNvPr id="22554" name="Text Box 26">
            <a:extLst>
              <a:ext uri="{FF2B5EF4-FFF2-40B4-BE49-F238E27FC236}">
                <a16:creationId xmlns:a16="http://schemas.microsoft.com/office/drawing/2014/main" id="{F5CAAF48-2279-4A52-AA12-F214BBBF5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2209801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generative nucleus</a:t>
            </a:r>
          </a:p>
        </p:txBody>
      </p:sp>
      <p:pic>
        <p:nvPicPr>
          <p:cNvPr id="22555" name="Picture 27" descr="C:\WINDOWS\Desktop\Sei Haw\Teacher resources\Powerpoint slides\artworks from Winnie\Melanie\Fig16.22a.jpg">
            <a:extLst>
              <a:ext uri="{FF2B5EF4-FFF2-40B4-BE49-F238E27FC236}">
                <a16:creationId xmlns:a16="http://schemas.microsoft.com/office/drawing/2014/main" id="{C98E841B-7080-42AC-80C9-02E7683D0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4" y="1447800"/>
            <a:ext cx="139223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56" name="Oval 28">
            <a:extLst>
              <a:ext uri="{FF2B5EF4-FFF2-40B4-BE49-F238E27FC236}">
                <a16:creationId xmlns:a16="http://schemas.microsoft.com/office/drawing/2014/main" id="{430925F0-723B-497B-802D-71EFB3C4C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371600"/>
            <a:ext cx="3352800" cy="16764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57" name="Line 29">
            <a:extLst>
              <a:ext uri="{FF2B5EF4-FFF2-40B4-BE49-F238E27FC236}">
                <a16:creationId xmlns:a16="http://schemas.microsoft.com/office/drawing/2014/main" id="{9882FF3F-7D1C-4212-B2E5-B6CAE1EAD7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1389064"/>
            <a:ext cx="1752600" cy="13493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58" name="Line 30">
            <a:extLst>
              <a:ext uri="{FF2B5EF4-FFF2-40B4-BE49-F238E27FC236}">
                <a16:creationId xmlns:a16="http://schemas.microsoft.com/office/drawing/2014/main" id="{3EBEABEE-E3B5-459A-BEA9-9F49B37AD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1524000"/>
            <a:ext cx="381000" cy="7620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59" name="Line 31">
            <a:extLst>
              <a:ext uri="{FF2B5EF4-FFF2-40B4-BE49-F238E27FC236}">
                <a16:creationId xmlns:a16="http://schemas.microsoft.com/office/drawing/2014/main" id="{07006438-3F14-4CCB-A858-85BB4D4C68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18288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0" name="Line 32">
            <a:extLst>
              <a:ext uri="{FF2B5EF4-FFF2-40B4-BE49-F238E27FC236}">
                <a16:creationId xmlns:a16="http://schemas.microsoft.com/office/drawing/2014/main" id="{874013EC-72EA-4EE0-9303-6EA5E4D342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37514" y="2362200"/>
            <a:ext cx="725487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1" name="AutoShape 33">
            <a:extLst>
              <a:ext uri="{FF2B5EF4-FFF2-40B4-BE49-F238E27FC236}">
                <a16:creationId xmlns:a16="http://schemas.microsoft.com/office/drawing/2014/main" id="{92C1CE9B-BF16-4069-82D5-554473EBB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505201"/>
            <a:ext cx="4495800" cy="26781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Pollen grains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Pollen grains contain the male gametes, which are produced by meiosis.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The nuclei in pollen grains contain the haploid number of chromosomes.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Each pollen grain contains two nuclei, the </a:t>
            </a:r>
            <a:r>
              <a:rPr lang="en-US" altLang="en-US" sz="1600" b="1"/>
              <a:t>generative nucleus</a:t>
            </a:r>
            <a:r>
              <a:rPr lang="en-US" altLang="en-US" sz="1600"/>
              <a:t> and the </a:t>
            </a:r>
            <a:r>
              <a:rPr lang="en-US" altLang="en-US" sz="1600" b="1"/>
              <a:t>pollen tube nucleus</a:t>
            </a:r>
            <a:r>
              <a:rPr lang="en-US" altLang="en-US" sz="1600"/>
              <a:t> or </a:t>
            </a:r>
            <a:r>
              <a:rPr lang="en-US" altLang="en-US" sz="1600" b="1"/>
              <a:t>vegetative nucleus</a:t>
            </a:r>
            <a:r>
              <a:rPr lang="en-US" altLang="en-US" sz="1600"/>
              <a:t>.</a:t>
            </a:r>
          </a:p>
        </p:txBody>
      </p:sp>
      <p:sp>
        <p:nvSpPr>
          <p:cNvPr id="22562" name="Line 34">
            <a:extLst>
              <a:ext uri="{FF2B5EF4-FFF2-40B4-BE49-F238E27FC236}">
                <a16:creationId xmlns:a16="http://schemas.microsoft.com/office/drawing/2014/main" id="{C022392E-1368-4F16-9CFD-D35D0F76CE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96400" y="2971800"/>
            <a:ext cx="0" cy="5334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3" name="Text Box 35">
            <a:extLst>
              <a:ext uri="{FF2B5EF4-FFF2-40B4-BE49-F238E27FC236}">
                <a16:creationId xmlns:a16="http://schemas.microsoft.com/office/drawing/2014/main" id="{9842F619-F380-494E-A932-E32F0B0C8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0480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6600"/>
                </a:solidFill>
              </a:rPr>
              <a:t>Mature pollen grain</a:t>
            </a:r>
          </a:p>
        </p:txBody>
      </p:sp>
      <p:sp>
        <p:nvSpPr>
          <p:cNvPr id="22564" name="Rectangle 36">
            <a:extLst>
              <a:ext uri="{FF2B5EF4-FFF2-40B4-BE49-F238E27FC236}">
                <a16:creationId xmlns:a16="http://schemas.microsoft.com/office/drawing/2014/main" id="{20A6E193-190E-4BC3-A708-F8FB1030D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"/>
            <a:ext cx="48006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latin typeface="Arial" panose="020B0604020202020204" pitchFamily="34" charset="0"/>
              </a:rPr>
              <a:t>Parts of a Stamen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2565" name="Line 37">
            <a:extLst>
              <a:ext uri="{FF2B5EF4-FFF2-40B4-BE49-F238E27FC236}">
                <a16:creationId xmlns:a16="http://schemas.microsoft.com/office/drawing/2014/main" id="{6AEF03BC-B95F-4F52-8D4D-A1B28F6577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2057400"/>
            <a:ext cx="0" cy="19812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6" name="Line 38">
            <a:extLst>
              <a:ext uri="{FF2B5EF4-FFF2-40B4-BE49-F238E27FC236}">
                <a16:creationId xmlns:a16="http://schemas.microsoft.com/office/drawing/2014/main" id="{04889F08-905B-494B-90F1-0655B3B58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7" name="Line 39">
            <a:extLst>
              <a:ext uri="{FF2B5EF4-FFF2-40B4-BE49-F238E27FC236}">
                <a16:creationId xmlns:a16="http://schemas.microsoft.com/office/drawing/2014/main" id="{0BE56A3A-9A14-4480-8D20-305863483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05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8" name="Line 40">
            <a:extLst>
              <a:ext uri="{FF2B5EF4-FFF2-40B4-BE49-F238E27FC236}">
                <a16:creationId xmlns:a16="http://schemas.microsoft.com/office/drawing/2014/main" id="{7F3D663B-A0E0-434A-BE89-3C426BE20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057400"/>
            <a:ext cx="1524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70" name="Line 42">
            <a:extLst>
              <a:ext uri="{FF2B5EF4-FFF2-40B4-BE49-F238E27FC236}">
                <a16:creationId xmlns:a16="http://schemas.microsoft.com/office/drawing/2014/main" id="{13D27F74-FCAF-404D-88E0-87F1FE59A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1" y="2743200"/>
            <a:ext cx="315913" cy="13398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71" name="AutoShape 43">
            <a:extLst>
              <a:ext uri="{FF2B5EF4-FFF2-40B4-BE49-F238E27FC236}">
                <a16:creationId xmlns:a16="http://schemas.microsoft.com/office/drawing/2014/main" id="{4F71E8BA-AE57-4EA0-AA58-C662C58B4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810000"/>
            <a:ext cx="1143000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Filament</a:t>
            </a:r>
          </a:p>
        </p:txBody>
      </p:sp>
      <p:sp>
        <p:nvSpPr>
          <p:cNvPr id="22572" name="AutoShape 44">
            <a:extLst>
              <a:ext uri="{FF2B5EF4-FFF2-40B4-BE49-F238E27FC236}">
                <a16:creationId xmlns:a16="http://schemas.microsoft.com/office/drawing/2014/main" id="{339920AF-2523-46EA-B38E-03505BF38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10000"/>
            <a:ext cx="990600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Anther</a:t>
            </a:r>
          </a:p>
        </p:txBody>
      </p:sp>
      <p:sp>
        <p:nvSpPr>
          <p:cNvPr id="22573" name="AutoShape 45">
            <a:extLst>
              <a:ext uri="{FF2B5EF4-FFF2-40B4-BE49-F238E27FC236}">
                <a16:creationId xmlns:a16="http://schemas.microsoft.com/office/drawing/2014/main" id="{66794DD9-9E67-4318-894B-7EC4730C9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10000"/>
            <a:ext cx="1098550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Stamen</a:t>
            </a:r>
          </a:p>
        </p:txBody>
      </p:sp>
    </p:spTree>
    <p:extLst>
      <p:ext uri="{BB962C8B-B14F-4D97-AF65-F5344CB8AC3E}">
        <p14:creationId xmlns:p14="http://schemas.microsoft.com/office/powerpoint/2010/main" val="3862109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A3603CFB-6D0C-4606-A16F-0E1D97AFB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2A6335BB-0352-4846-9B7C-CE8F6CD1F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CC3FD841-24BE-4432-8A76-15B2BFCCC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77000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6A938CEC-D3AF-4666-A306-33F1A3D1C5D7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841461C0-3C47-4825-AD32-E3B0794C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477000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B2F2C4C4-B677-429A-8A53-1159962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477000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C99A840C-D270-4688-A1EF-0A76A346DBC0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23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22561" name="AutoShape 33">
            <a:extLst>
              <a:ext uri="{FF2B5EF4-FFF2-40B4-BE49-F238E27FC236}">
                <a16:creationId xmlns:a16="http://schemas.microsoft.com/office/drawing/2014/main" id="{35AC398B-996B-4925-8CA8-83B85FC3E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793876"/>
            <a:ext cx="3532188" cy="30829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Carpel</a:t>
            </a:r>
          </a:p>
          <a:p>
            <a:pPr>
              <a:spcBef>
                <a:spcPct val="50000"/>
              </a:spcBef>
            </a:pPr>
            <a:r>
              <a:rPr lang="en-US" altLang="en-US" sz="1600"/>
              <a:t>The pistil or gynoecium (plural: gynoecia) is the female part of the flower. It is made up of one or more units called carpels. A carpel consists of:</a:t>
            </a:r>
          </a:p>
          <a:p>
            <a:pPr>
              <a:spcBef>
                <a:spcPct val="50000"/>
              </a:spcBef>
            </a:pPr>
            <a:r>
              <a:rPr lang="en-US" altLang="en-US" sz="1600"/>
              <a:t>- an </a:t>
            </a:r>
            <a:r>
              <a:rPr lang="en-US" altLang="en-US" sz="1600" b="1"/>
              <a:t>ovary</a:t>
            </a:r>
            <a:r>
              <a:rPr lang="en-US" altLang="en-US" sz="1600"/>
              <a:t>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1600"/>
              <a:t> a </a:t>
            </a:r>
            <a:r>
              <a:rPr lang="en-US" altLang="en-US" sz="1600" b="1"/>
              <a:t>style </a:t>
            </a:r>
            <a:r>
              <a:rPr lang="en-US" altLang="en-US" sz="1600"/>
              <a:t>above the ovary; and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1600"/>
              <a:t> one or more </a:t>
            </a:r>
            <a:r>
              <a:rPr lang="en-US" altLang="en-US" sz="1600" b="1"/>
              <a:t>stigmas</a:t>
            </a:r>
            <a:r>
              <a:rPr lang="en-US" altLang="en-US" sz="1600"/>
              <a:t>. </a:t>
            </a:r>
          </a:p>
        </p:txBody>
      </p:sp>
      <p:pic>
        <p:nvPicPr>
          <p:cNvPr id="22574" name="Picture 46" descr="Fig16.9a.jpg                                                   000862F3Macintosh HD                   ABA78158:">
            <a:extLst>
              <a:ext uri="{FF2B5EF4-FFF2-40B4-BE49-F238E27FC236}">
                <a16:creationId xmlns:a16="http://schemas.microsoft.com/office/drawing/2014/main" id="{68CC83B7-CE8C-447F-BCF2-DE6B63E0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187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75" name="Line 47">
            <a:extLst>
              <a:ext uri="{FF2B5EF4-FFF2-40B4-BE49-F238E27FC236}">
                <a16:creationId xmlns:a16="http://schemas.microsoft.com/office/drawing/2014/main" id="{B189B4F2-71DF-4B33-AE33-03A3ADACA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371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76" name="Line 48">
            <a:extLst>
              <a:ext uri="{FF2B5EF4-FFF2-40B4-BE49-F238E27FC236}">
                <a16:creationId xmlns:a16="http://schemas.microsoft.com/office/drawing/2014/main" id="{733A65E3-6549-4FAA-B38D-AD92ADA0E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371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77" name="Text Box 49">
            <a:extLst>
              <a:ext uri="{FF2B5EF4-FFF2-40B4-BE49-F238E27FC236}">
                <a16:creationId xmlns:a16="http://schemas.microsoft.com/office/drawing/2014/main" id="{83C58D8D-ABF2-4143-84BA-6E8D99F41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953001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6600"/>
                </a:solidFill>
              </a:rPr>
              <a:t>Side view of a carpel</a:t>
            </a:r>
          </a:p>
        </p:txBody>
      </p:sp>
      <p:sp>
        <p:nvSpPr>
          <p:cNvPr id="22585" name="Line 57">
            <a:extLst>
              <a:ext uri="{FF2B5EF4-FFF2-40B4-BE49-F238E27FC236}">
                <a16:creationId xmlns:a16="http://schemas.microsoft.com/office/drawing/2014/main" id="{916AF82D-EC51-4514-995E-FC7C1D7169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33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86" name="Line 58">
            <a:extLst>
              <a:ext uri="{FF2B5EF4-FFF2-40B4-BE49-F238E27FC236}">
                <a16:creationId xmlns:a16="http://schemas.microsoft.com/office/drawing/2014/main" id="{9DC3DF17-AF70-4D09-AE75-FF155137BE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87" name="Line 59">
            <a:extLst>
              <a:ext uri="{FF2B5EF4-FFF2-40B4-BE49-F238E27FC236}">
                <a16:creationId xmlns:a16="http://schemas.microsoft.com/office/drawing/2014/main" id="{EE30ED39-176B-4C28-937F-BC72FCF8E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352800"/>
            <a:ext cx="381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7" name="Text Box 69">
            <a:extLst>
              <a:ext uri="{FF2B5EF4-FFF2-40B4-BE49-F238E27FC236}">
                <a16:creationId xmlns:a16="http://schemas.microsoft.com/office/drawing/2014/main" id="{D07E43F6-3BB1-42D7-A0C3-31044E2F9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70205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ovary</a:t>
            </a:r>
          </a:p>
        </p:txBody>
      </p:sp>
      <p:sp>
        <p:nvSpPr>
          <p:cNvPr id="22599" name="Line 71">
            <a:extLst>
              <a:ext uri="{FF2B5EF4-FFF2-40B4-BE49-F238E27FC236}">
                <a16:creationId xmlns:a16="http://schemas.microsoft.com/office/drawing/2014/main" id="{515BC7BE-E13B-4675-9304-39D5959037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3886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25" name="Line 97">
            <a:extLst>
              <a:ext uri="{FF2B5EF4-FFF2-40B4-BE49-F238E27FC236}">
                <a16:creationId xmlns:a16="http://schemas.microsoft.com/office/drawing/2014/main" id="{2012EE27-B745-470F-8ED1-C1E78F036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60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27" name="Text Box 99">
            <a:extLst>
              <a:ext uri="{FF2B5EF4-FFF2-40B4-BE49-F238E27FC236}">
                <a16:creationId xmlns:a16="http://schemas.microsoft.com/office/drawing/2014/main" id="{5A87699A-3D20-400C-AF37-886480A78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447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stigma</a:t>
            </a:r>
          </a:p>
        </p:txBody>
      </p:sp>
      <p:sp>
        <p:nvSpPr>
          <p:cNvPr id="22629" name="Line 101">
            <a:extLst>
              <a:ext uri="{FF2B5EF4-FFF2-40B4-BE49-F238E27FC236}">
                <a16:creationId xmlns:a16="http://schemas.microsoft.com/office/drawing/2014/main" id="{930660B0-6EEC-4433-9355-A738CF77C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438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30" name="Text Box 102">
            <a:extLst>
              <a:ext uri="{FF2B5EF4-FFF2-40B4-BE49-F238E27FC236}">
                <a16:creationId xmlns:a16="http://schemas.microsoft.com/office/drawing/2014/main" id="{1DC85121-AC37-4398-95A0-77942B333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2860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style</a:t>
            </a:r>
          </a:p>
        </p:txBody>
      </p:sp>
      <p:sp>
        <p:nvSpPr>
          <p:cNvPr id="22631" name="Rectangle 103">
            <a:extLst>
              <a:ext uri="{FF2B5EF4-FFF2-40B4-BE49-F238E27FC236}">
                <a16:creationId xmlns:a16="http://schemas.microsoft.com/office/drawing/2014/main" id="{E63E5D81-60E3-4B47-980F-877ED6D89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47244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latin typeface="Arial" panose="020B0604020202020204" pitchFamily="34" charset="0"/>
              </a:rPr>
              <a:t>Parts of a Carpel</a:t>
            </a:r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26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15D82D79-C28C-4E8A-9098-5CADDDF45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AED698D3-67AD-4BBE-84AA-FDCC9C94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6E3C2588-27B6-4BF1-80C8-1ECDDBD7C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77000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A170B7D2-4EC6-4088-BC61-F5EC16B1D7EF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BFDBD595-C84D-49F9-81A5-8E8C714DC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477000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504E1A56-2EBF-4492-95F5-B08FAAB16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477000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CEEF938D-5A54-46C0-819A-98F8DB5D82B2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24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34823" name="AutoShape 7">
            <a:extLst>
              <a:ext uri="{FF2B5EF4-FFF2-40B4-BE49-F238E27FC236}">
                <a16:creationId xmlns:a16="http://schemas.microsoft.com/office/drawing/2014/main" id="{C7D45AF9-7150-4189-8D42-374CBC1FE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328738"/>
            <a:ext cx="3568700" cy="24050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Stigma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The stigma is a swollen structure at the end of the style.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It receives the pollen grains.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The mature stigma secretes a sugary fluid that stimulates the pollen grains to germinate. </a:t>
            </a:r>
          </a:p>
        </p:txBody>
      </p:sp>
      <p:pic>
        <p:nvPicPr>
          <p:cNvPr id="34825" name="Picture 9" descr="Fig16.9a.jpg                                                   000862F3Macintosh HD                   ABA78158:">
            <a:extLst>
              <a:ext uri="{FF2B5EF4-FFF2-40B4-BE49-F238E27FC236}">
                <a16:creationId xmlns:a16="http://schemas.microsoft.com/office/drawing/2014/main" id="{FF634A73-8DFD-45E2-BA35-B9FCB9188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187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6" name="Line 10">
            <a:extLst>
              <a:ext uri="{FF2B5EF4-FFF2-40B4-BE49-F238E27FC236}">
                <a16:creationId xmlns:a16="http://schemas.microsoft.com/office/drawing/2014/main" id="{E2B6CBAD-E050-413B-AC36-C8DD4AF5A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371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7" name="Line 11">
            <a:extLst>
              <a:ext uri="{FF2B5EF4-FFF2-40B4-BE49-F238E27FC236}">
                <a16:creationId xmlns:a16="http://schemas.microsoft.com/office/drawing/2014/main" id="{AA688827-712A-402F-BC03-BC1E96B92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371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8" name="Text Box 12">
            <a:extLst>
              <a:ext uri="{FF2B5EF4-FFF2-40B4-BE49-F238E27FC236}">
                <a16:creationId xmlns:a16="http://schemas.microsoft.com/office/drawing/2014/main" id="{5EFFEFB8-B791-480D-BD6E-7635171B0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953001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6600"/>
                </a:solidFill>
              </a:rPr>
              <a:t>Side view of a carpel</a:t>
            </a:r>
          </a:p>
        </p:txBody>
      </p:sp>
      <p:sp>
        <p:nvSpPr>
          <p:cNvPr id="34829" name="Line 13">
            <a:extLst>
              <a:ext uri="{FF2B5EF4-FFF2-40B4-BE49-F238E27FC236}">
                <a16:creationId xmlns:a16="http://schemas.microsoft.com/office/drawing/2014/main" id="{C773A998-EFBA-44CA-81C6-6D991CEEA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33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0" name="Line 14">
            <a:extLst>
              <a:ext uri="{FF2B5EF4-FFF2-40B4-BE49-F238E27FC236}">
                <a16:creationId xmlns:a16="http://schemas.microsoft.com/office/drawing/2014/main" id="{13F7AE44-F6D8-46A4-8FA5-4A87E8073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1" name="Line 15">
            <a:extLst>
              <a:ext uri="{FF2B5EF4-FFF2-40B4-BE49-F238E27FC236}">
                <a16:creationId xmlns:a16="http://schemas.microsoft.com/office/drawing/2014/main" id="{389B06D1-73A9-4CA0-9398-98F4E6F67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352800"/>
            <a:ext cx="1524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2" name="Line 16">
            <a:extLst>
              <a:ext uri="{FF2B5EF4-FFF2-40B4-BE49-F238E27FC236}">
                <a16:creationId xmlns:a16="http://schemas.microsoft.com/office/drawing/2014/main" id="{E1DA0AFF-BE35-458B-8703-49966E8D0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600200"/>
            <a:ext cx="2209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3" name="AutoShape 17">
            <a:extLst>
              <a:ext uri="{FF2B5EF4-FFF2-40B4-BE49-F238E27FC236}">
                <a16:creationId xmlns:a16="http://schemas.microsoft.com/office/drawing/2014/main" id="{083AA98A-2542-4EC2-88CE-A2943EB51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124200"/>
            <a:ext cx="1098550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Carpel</a:t>
            </a:r>
          </a:p>
        </p:txBody>
      </p:sp>
      <p:sp>
        <p:nvSpPr>
          <p:cNvPr id="34834" name="Text Box 18">
            <a:extLst>
              <a:ext uri="{FF2B5EF4-FFF2-40B4-BE49-F238E27FC236}">
                <a16:creationId xmlns:a16="http://schemas.microsoft.com/office/drawing/2014/main" id="{CBA18C5E-AC31-4541-ABC4-7641F0D2E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70205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ovary</a:t>
            </a:r>
          </a:p>
        </p:txBody>
      </p:sp>
      <p:sp>
        <p:nvSpPr>
          <p:cNvPr id="34836" name="Line 20">
            <a:extLst>
              <a:ext uri="{FF2B5EF4-FFF2-40B4-BE49-F238E27FC236}">
                <a16:creationId xmlns:a16="http://schemas.microsoft.com/office/drawing/2014/main" id="{9D322BEE-7EDD-45C0-9FC6-CE0EAE1F6F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3886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8" name="Line 22">
            <a:extLst>
              <a:ext uri="{FF2B5EF4-FFF2-40B4-BE49-F238E27FC236}">
                <a16:creationId xmlns:a16="http://schemas.microsoft.com/office/drawing/2014/main" id="{E9A9578E-8FF7-486E-8022-46118450DF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438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9" name="Text Box 23">
            <a:extLst>
              <a:ext uri="{FF2B5EF4-FFF2-40B4-BE49-F238E27FC236}">
                <a16:creationId xmlns:a16="http://schemas.microsoft.com/office/drawing/2014/main" id="{8C974739-6E89-4473-900D-0563616E9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2860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style</a:t>
            </a:r>
          </a:p>
        </p:txBody>
      </p:sp>
      <p:sp>
        <p:nvSpPr>
          <p:cNvPr id="34840" name="Rectangle 24">
            <a:extLst>
              <a:ext uri="{FF2B5EF4-FFF2-40B4-BE49-F238E27FC236}">
                <a16:creationId xmlns:a16="http://schemas.microsoft.com/office/drawing/2014/main" id="{AD7EDBB4-8BE4-418A-BC30-902ED3BAE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47244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latin typeface="Arial" panose="020B0604020202020204" pitchFamily="34" charset="0"/>
              </a:rPr>
              <a:t>Parts of a Carpel</a:t>
            </a:r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51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CE679FE2-A671-4393-BB51-348FF7B66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>
            <a:extLst>
              <a:ext uri="{FF2B5EF4-FFF2-40B4-BE49-F238E27FC236}">
                <a16:creationId xmlns:a16="http://schemas.microsoft.com/office/drawing/2014/main" id="{E27FFAAF-089C-49B6-B28A-37CB7D33D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CFE0A21-36AE-40B6-975B-7443433C7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77000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37169283-0948-4F23-9990-9C74871C108E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8328AF8-AD55-4B36-8701-13F03CC4C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477000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1F4D383F-9BB1-4489-B0E1-8F41301A3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477000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3C1CDA00-1DB8-43B4-A3E1-C91AC46D1C04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25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32775" name="AutoShape 7">
            <a:extLst>
              <a:ext uri="{FF2B5EF4-FFF2-40B4-BE49-F238E27FC236}">
                <a16:creationId xmlns:a16="http://schemas.microsoft.com/office/drawing/2014/main" id="{297D0A5E-C666-4D55-B71D-C1F1E4800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524000"/>
            <a:ext cx="3581400" cy="17272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Style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The style is a stalk that connects the stigma to the ovary.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It holds the stigma in a suitable position to trap pollen grains. </a:t>
            </a:r>
          </a:p>
        </p:txBody>
      </p:sp>
      <p:pic>
        <p:nvPicPr>
          <p:cNvPr id="32777" name="Picture 9" descr="Fig16.9a.jpg                                                   000862F3Macintosh HD                   ABA78158:">
            <a:extLst>
              <a:ext uri="{FF2B5EF4-FFF2-40B4-BE49-F238E27FC236}">
                <a16:creationId xmlns:a16="http://schemas.microsoft.com/office/drawing/2014/main" id="{92ACDDED-ECA7-4D7A-8B5D-463BD98BA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187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Line 10">
            <a:extLst>
              <a:ext uri="{FF2B5EF4-FFF2-40B4-BE49-F238E27FC236}">
                <a16:creationId xmlns:a16="http://schemas.microsoft.com/office/drawing/2014/main" id="{8FF78213-2990-435E-B705-A1923CE75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371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9" name="Line 11">
            <a:extLst>
              <a:ext uri="{FF2B5EF4-FFF2-40B4-BE49-F238E27FC236}">
                <a16:creationId xmlns:a16="http://schemas.microsoft.com/office/drawing/2014/main" id="{4476B1BC-26E7-475D-A0D1-3EAFEF205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371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B3FE3B0B-BF82-4522-8DBE-388173DBD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953001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6600"/>
                </a:solidFill>
              </a:rPr>
              <a:t>Side view of a carpel</a:t>
            </a:r>
          </a:p>
        </p:txBody>
      </p:sp>
      <p:sp>
        <p:nvSpPr>
          <p:cNvPr id="32781" name="Line 13">
            <a:extLst>
              <a:ext uri="{FF2B5EF4-FFF2-40B4-BE49-F238E27FC236}">
                <a16:creationId xmlns:a16="http://schemas.microsoft.com/office/drawing/2014/main" id="{C4E7F38C-7AA5-4354-BCFE-971891995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438400"/>
            <a:ext cx="21336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82" name="Line 14">
            <a:extLst>
              <a:ext uri="{FF2B5EF4-FFF2-40B4-BE49-F238E27FC236}">
                <a16:creationId xmlns:a16="http://schemas.microsoft.com/office/drawing/2014/main" id="{98268CB4-5394-44FF-BDAC-4D4801FC1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33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83" name="Line 15">
            <a:extLst>
              <a:ext uri="{FF2B5EF4-FFF2-40B4-BE49-F238E27FC236}">
                <a16:creationId xmlns:a16="http://schemas.microsoft.com/office/drawing/2014/main" id="{56019FE2-3E7B-4F22-971A-46CD0E497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84" name="Line 16">
            <a:extLst>
              <a:ext uri="{FF2B5EF4-FFF2-40B4-BE49-F238E27FC236}">
                <a16:creationId xmlns:a16="http://schemas.microsoft.com/office/drawing/2014/main" id="{9C634C64-EA62-42FF-BCB5-622D9B872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352800"/>
            <a:ext cx="1524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85" name="Line 17">
            <a:extLst>
              <a:ext uri="{FF2B5EF4-FFF2-40B4-BE49-F238E27FC236}">
                <a16:creationId xmlns:a16="http://schemas.microsoft.com/office/drawing/2014/main" id="{A34CC129-DD59-4B6B-95C7-E7E59A03B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600200"/>
            <a:ext cx="5334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86" name="AutoShape 18">
            <a:extLst>
              <a:ext uri="{FF2B5EF4-FFF2-40B4-BE49-F238E27FC236}">
                <a16:creationId xmlns:a16="http://schemas.microsoft.com/office/drawing/2014/main" id="{7D29331B-645E-4104-8F1D-77F0DF01A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47800"/>
            <a:ext cx="1143000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Stigma</a:t>
            </a:r>
          </a:p>
        </p:txBody>
      </p:sp>
      <p:sp>
        <p:nvSpPr>
          <p:cNvPr id="32787" name="AutoShape 19">
            <a:extLst>
              <a:ext uri="{FF2B5EF4-FFF2-40B4-BE49-F238E27FC236}">
                <a16:creationId xmlns:a16="http://schemas.microsoft.com/office/drawing/2014/main" id="{7A14E11D-CABC-480B-877D-244B0AB6D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124200"/>
            <a:ext cx="1098550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Carpel</a:t>
            </a:r>
          </a:p>
        </p:txBody>
      </p:sp>
      <p:sp>
        <p:nvSpPr>
          <p:cNvPr id="32788" name="Text Box 20">
            <a:extLst>
              <a:ext uri="{FF2B5EF4-FFF2-40B4-BE49-F238E27FC236}">
                <a16:creationId xmlns:a16="http://schemas.microsoft.com/office/drawing/2014/main" id="{9A4C9FB1-AD19-4FB4-8C1A-5882F2696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70205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ovary</a:t>
            </a:r>
          </a:p>
        </p:txBody>
      </p:sp>
      <p:sp>
        <p:nvSpPr>
          <p:cNvPr id="32790" name="Line 22">
            <a:extLst>
              <a:ext uri="{FF2B5EF4-FFF2-40B4-BE49-F238E27FC236}">
                <a16:creationId xmlns:a16="http://schemas.microsoft.com/office/drawing/2014/main" id="{4D403052-2EE1-41FE-9854-87ADDD80D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3886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93" name="Rectangle 25">
            <a:extLst>
              <a:ext uri="{FF2B5EF4-FFF2-40B4-BE49-F238E27FC236}">
                <a16:creationId xmlns:a16="http://schemas.microsoft.com/office/drawing/2014/main" id="{C490548A-C76A-4974-BA9F-C5EA94095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47244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latin typeface="Arial" panose="020B0604020202020204" pitchFamily="34" charset="0"/>
              </a:rPr>
              <a:t>Parts of a Carpel</a:t>
            </a:r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65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84B6D4E8-BF5E-4B6E-8C62-2F1A95BDB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A36A8E05-5548-42DF-B902-8F1535E7F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E6FCC07B-B6F8-4DBB-AB01-68758A119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77000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F0AD9345-6673-45E5-8BF6-79C3EFDA203E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76F37E13-5E84-4EAA-9C47-F60111496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477000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29BFF737-099D-4065-A492-55CEE4EB8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477000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E18D145C-EF05-41EF-96FD-83EC39003F5D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26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30727" name="AutoShape 7">
            <a:extLst>
              <a:ext uri="{FF2B5EF4-FFF2-40B4-BE49-F238E27FC236}">
                <a16:creationId xmlns:a16="http://schemas.microsoft.com/office/drawing/2014/main" id="{C87945D7-78F5-4A09-94FB-37B3DD2F4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739901"/>
            <a:ext cx="3581400" cy="39862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6600"/>
                </a:solidFill>
                <a:latin typeface="Arial" panose="020B0604020202020204" pitchFamily="34" charset="0"/>
              </a:rPr>
              <a:t>Ovary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The ovary contains one or more </a:t>
            </a:r>
            <a:r>
              <a:rPr lang="en-US" altLang="en-US" sz="1600" b="1"/>
              <a:t>ovules</a:t>
            </a:r>
            <a:r>
              <a:rPr lang="en-US" altLang="en-US" sz="1600"/>
              <a:t>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Each mature ovule contains a female gamete or egg cell called the </a:t>
            </a:r>
            <a:r>
              <a:rPr lang="en-US" altLang="en-US" sz="1600" b="1"/>
              <a:t>ovum</a:t>
            </a:r>
            <a:r>
              <a:rPr lang="en-US" altLang="en-US" sz="1600"/>
              <a:t> (plural: </a:t>
            </a:r>
            <a:r>
              <a:rPr lang="en-US" altLang="en-US" sz="1600" b="1"/>
              <a:t>ova</a:t>
            </a:r>
            <a:r>
              <a:rPr lang="en-US" altLang="en-US" sz="1600"/>
              <a:t>) and the </a:t>
            </a:r>
            <a:r>
              <a:rPr lang="en-US" altLang="en-US" sz="1600" b="1"/>
              <a:t>definitive nucleus</a:t>
            </a:r>
            <a:r>
              <a:rPr lang="en-US" altLang="en-US" sz="1600"/>
              <a:t>. The ovum is produced by meiosis. It is therefore haploid.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 The ovules are attached to a region in the ovary called the </a:t>
            </a:r>
            <a:r>
              <a:rPr lang="en-US" altLang="en-US" sz="1600" b="1"/>
              <a:t>placenta</a:t>
            </a:r>
            <a:r>
              <a:rPr lang="en-US" altLang="en-US" sz="1600"/>
              <a:t>. The ovule is attached to the placenta by a stalk called the </a:t>
            </a:r>
            <a:r>
              <a:rPr lang="en-US" altLang="en-US" sz="1600" b="1"/>
              <a:t>funicle</a:t>
            </a:r>
            <a:r>
              <a:rPr lang="en-US" altLang="en-US" sz="1600"/>
              <a:t>.</a:t>
            </a:r>
          </a:p>
        </p:txBody>
      </p:sp>
      <p:sp>
        <p:nvSpPr>
          <p:cNvPr id="30728" name="Rectangle 8">
            <a:extLst>
              <a:ext uri="{FF2B5EF4-FFF2-40B4-BE49-F238E27FC236}">
                <a16:creationId xmlns:a16="http://schemas.microsoft.com/office/drawing/2014/main" id="{62A97A22-1A9B-47EC-863C-FFC133E08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47244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latin typeface="Arial" panose="020B0604020202020204" pitchFamily="34" charset="0"/>
              </a:rPr>
              <a:t>Parts of a Carpel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30741" name="Picture 21" descr="Fig16.9b.jpg                                                   000862F3Macintosh HD                   ABA78158:">
            <a:extLst>
              <a:ext uri="{FF2B5EF4-FFF2-40B4-BE49-F238E27FC236}">
                <a16:creationId xmlns:a16="http://schemas.microsoft.com/office/drawing/2014/main" id="{5AB82AE3-E5A7-413F-8751-29A395865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116013"/>
            <a:ext cx="21177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2" name="Line 22">
            <a:extLst>
              <a:ext uri="{FF2B5EF4-FFF2-40B4-BE49-F238E27FC236}">
                <a16:creationId xmlns:a16="http://schemas.microsoft.com/office/drawing/2014/main" id="{ADB0EFB6-B763-45BD-A11B-0EC1C2FE88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2640013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7" name="Text Box 27">
            <a:extLst>
              <a:ext uri="{FF2B5EF4-FFF2-40B4-BE49-F238E27FC236}">
                <a16:creationId xmlns:a16="http://schemas.microsoft.com/office/drawing/2014/main" id="{4E0B3DBC-614C-45D7-A6CA-8E7EAAE73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926014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6600"/>
                </a:solidFill>
              </a:rPr>
              <a:t>L.S. of a carpel</a:t>
            </a:r>
          </a:p>
        </p:txBody>
      </p:sp>
      <p:sp>
        <p:nvSpPr>
          <p:cNvPr id="30748" name="Text Box 28">
            <a:extLst>
              <a:ext uri="{FF2B5EF4-FFF2-40B4-BE49-F238E27FC236}">
                <a16:creationId xmlns:a16="http://schemas.microsoft.com/office/drawing/2014/main" id="{0965C653-7314-4D3A-8E1D-F49AD4A65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68813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funicle</a:t>
            </a:r>
          </a:p>
        </p:txBody>
      </p:sp>
      <p:sp>
        <p:nvSpPr>
          <p:cNvPr id="30749" name="Line 29">
            <a:extLst>
              <a:ext uri="{FF2B5EF4-FFF2-40B4-BE49-F238E27FC236}">
                <a16:creationId xmlns:a16="http://schemas.microsoft.com/office/drawing/2014/main" id="{F4B75E8B-08D1-4E49-91FA-A3AC6C8026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37830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50" name="Line 30">
            <a:extLst>
              <a:ext uri="{FF2B5EF4-FFF2-40B4-BE49-F238E27FC236}">
                <a16:creationId xmlns:a16="http://schemas.microsoft.com/office/drawing/2014/main" id="{1DA0794C-4A55-4956-8D3E-CB5B87F4A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392613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51" name="Text Box 31">
            <a:extLst>
              <a:ext uri="{FF2B5EF4-FFF2-40B4-BE49-F238E27FC236}">
                <a16:creationId xmlns:a16="http://schemas.microsoft.com/office/drawing/2014/main" id="{9F703C5A-AB43-40BF-972D-D34A85B2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49813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placenta</a:t>
            </a:r>
          </a:p>
        </p:txBody>
      </p:sp>
      <p:sp>
        <p:nvSpPr>
          <p:cNvPr id="30752" name="Line 32">
            <a:extLst>
              <a:ext uri="{FF2B5EF4-FFF2-40B4-BE49-F238E27FC236}">
                <a16:creationId xmlns:a16="http://schemas.microsoft.com/office/drawing/2014/main" id="{0E6783EB-F713-40B6-9F18-BD108F5873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3173413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53" name="Text Box 33">
            <a:extLst>
              <a:ext uri="{FF2B5EF4-FFF2-40B4-BE49-F238E27FC236}">
                <a16:creationId xmlns:a16="http://schemas.microsoft.com/office/drawing/2014/main" id="{AB44DD1E-B943-4D38-BF6F-6C16362A8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411413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ovary wall</a:t>
            </a:r>
          </a:p>
        </p:txBody>
      </p:sp>
      <p:sp>
        <p:nvSpPr>
          <p:cNvPr id="30754" name="Text Box 34">
            <a:extLst>
              <a:ext uri="{FF2B5EF4-FFF2-40B4-BE49-F238E27FC236}">
                <a16:creationId xmlns:a16="http://schemas.microsoft.com/office/drawing/2014/main" id="{D2203FAF-79C9-470D-82AF-FEB5A04A6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554413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ovule</a:t>
            </a:r>
          </a:p>
        </p:txBody>
      </p:sp>
      <p:sp>
        <p:nvSpPr>
          <p:cNvPr id="30755" name="Text Box 35">
            <a:extLst>
              <a:ext uri="{FF2B5EF4-FFF2-40B4-BE49-F238E27FC236}">
                <a16:creationId xmlns:a16="http://schemas.microsoft.com/office/drawing/2014/main" id="{0821FCC8-743B-431B-B2A3-627C88E2A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944814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definitive nucleus</a:t>
            </a:r>
          </a:p>
        </p:txBody>
      </p:sp>
      <p:sp>
        <p:nvSpPr>
          <p:cNvPr id="30756" name="Text Box 36">
            <a:extLst>
              <a:ext uri="{FF2B5EF4-FFF2-40B4-BE49-F238E27FC236}">
                <a16:creationId xmlns:a16="http://schemas.microsoft.com/office/drawing/2014/main" id="{F0EB3D2C-44BE-4181-AF4B-4637796DA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843338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ovum</a:t>
            </a:r>
          </a:p>
        </p:txBody>
      </p:sp>
      <p:sp>
        <p:nvSpPr>
          <p:cNvPr id="30757" name="Line 37">
            <a:extLst>
              <a:ext uri="{FF2B5EF4-FFF2-40B4-BE49-F238E27FC236}">
                <a16:creationId xmlns:a16="http://schemas.microsoft.com/office/drawing/2014/main" id="{883C49BE-0B05-4776-B674-18F2641363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545013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58" name="Line 38">
            <a:extLst>
              <a:ext uri="{FF2B5EF4-FFF2-40B4-BE49-F238E27FC236}">
                <a16:creationId xmlns:a16="http://schemas.microsoft.com/office/drawing/2014/main" id="{114320E7-3EEF-4869-9778-111225AB8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0878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59" name="Line 39">
            <a:extLst>
              <a:ext uri="{FF2B5EF4-FFF2-40B4-BE49-F238E27FC236}">
                <a16:creationId xmlns:a16="http://schemas.microsoft.com/office/drawing/2014/main" id="{8BE5765A-B771-44A4-B545-5B1FE6B3F8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4876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60" name="Line 40">
            <a:extLst>
              <a:ext uri="{FF2B5EF4-FFF2-40B4-BE49-F238E27FC236}">
                <a16:creationId xmlns:a16="http://schemas.microsoft.com/office/drawing/2014/main" id="{E478CFF3-9720-42FF-AAAD-9C23E1641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87613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61" name="Line 41">
            <a:extLst>
              <a:ext uri="{FF2B5EF4-FFF2-40B4-BE49-F238E27FC236}">
                <a16:creationId xmlns:a16="http://schemas.microsoft.com/office/drawing/2014/main" id="{52547F20-1AF1-4521-BC47-2EC22C6955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0784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65" name="Line 45">
            <a:extLst>
              <a:ext uri="{FF2B5EF4-FFF2-40B4-BE49-F238E27FC236}">
                <a16:creationId xmlns:a16="http://schemas.microsoft.com/office/drawing/2014/main" id="{F3E320B0-926C-435A-8BCD-E550832C4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068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66" name="Line 46">
            <a:extLst>
              <a:ext uri="{FF2B5EF4-FFF2-40B4-BE49-F238E27FC236}">
                <a16:creationId xmlns:a16="http://schemas.microsoft.com/office/drawing/2014/main" id="{C63F7A88-2E46-48D1-8606-A0C11ABC2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706813"/>
            <a:ext cx="685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68" name="Line 48">
            <a:extLst>
              <a:ext uri="{FF2B5EF4-FFF2-40B4-BE49-F238E27FC236}">
                <a16:creationId xmlns:a16="http://schemas.microsoft.com/office/drawing/2014/main" id="{5BED5B9A-64E5-4398-84C4-69942B7296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90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69" name="Text Box 49">
            <a:extLst>
              <a:ext uri="{FF2B5EF4-FFF2-40B4-BE49-F238E27FC236}">
                <a16:creationId xmlns:a16="http://schemas.microsoft.com/office/drawing/2014/main" id="{3383747B-56C9-42A9-A26C-572303811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7526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style</a:t>
            </a:r>
          </a:p>
        </p:txBody>
      </p:sp>
      <p:sp>
        <p:nvSpPr>
          <p:cNvPr id="30771" name="Line 51">
            <a:extLst>
              <a:ext uri="{FF2B5EF4-FFF2-40B4-BE49-F238E27FC236}">
                <a16:creationId xmlns:a16="http://schemas.microsoft.com/office/drawing/2014/main" id="{34DBBFF4-2478-468A-B091-649D2E0DC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44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2" name="Text Box 52">
            <a:extLst>
              <a:ext uri="{FF2B5EF4-FFF2-40B4-BE49-F238E27FC236}">
                <a16:creationId xmlns:a16="http://schemas.microsoft.com/office/drawing/2014/main" id="{55ADAE8E-70BF-4ED4-BB9B-CA0F5B7F4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2954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stigma</a:t>
            </a:r>
          </a:p>
        </p:txBody>
      </p:sp>
    </p:spTree>
    <p:extLst>
      <p:ext uri="{BB962C8B-B14F-4D97-AF65-F5344CB8AC3E}">
        <p14:creationId xmlns:p14="http://schemas.microsoft.com/office/powerpoint/2010/main" val="1102856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3AD3-712B-4D19-AC3C-9A2ADBAC4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POLLINATION </a:t>
            </a:r>
            <a:br>
              <a:rPr lang="en-GB" b="1" dirty="0"/>
            </a:br>
            <a:r>
              <a:rPr lang="en-GB" i="1" dirty="0"/>
              <a:t>Transfer of pollen from anther to stigma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8F668-E395-4053-A42A-B8101ABA8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10857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096C-B2AF-4795-B17E-E5DAF4BD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SELF-POLLINATION vs CROSS-POLLINATION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19DC3-D784-4097-9F40-011A1BB63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/>
              <a:t>Self-pollination: </a:t>
            </a:r>
            <a:r>
              <a:rPr lang="en-GB" dirty="0"/>
              <a:t>Pollen is transferred from anther to stigma of the same plant: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very efficient (pollen does not have to travel far)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Does not offer much chance of genetic variation</a:t>
            </a:r>
          </a:p>
          <a:p>
            <a:r>
              <a:rPr lang="en-GB" b="1" dirty="0"/>
              <a:t>Cross-pollination: </a:t>
            </a:r>
            <a:r>
              <a:rPr lang="en-GB" dirty="0"/>
              <a:t>Pollen is transferred from anther to stigma of another plant of the </a:t>
            </a:r>
            <a:r>
              <a:rPr lang="en-GB" u="sng" dirty="0"/>
              <a:t>same species.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Risky: pollen may never reach the other plant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Offers a greater chance of genetic variation</a:t>
            </a:r>
          </a:p>
          <a:p>
            <a:pPr marL="0" indent="0">
              <a:buNone/>
            </a:pPr>
            <a:r>
              <a:rPr lang="en-GB"/>
              <a:t>(self-sterile plants: have special proteins on the surface of stigma that prevent pollen tube from forming if pollen comes form anther of the same plant) ( anther and stigma may be far away) ( few plants such as willow, holly have separate male and female plants)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418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FFAD8-A044-4CE8-809F-F64012FA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INSECT POLLINATED AND WIND POLLINATED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F97C6-63BD-472D-948D-8689A3F1E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INSECT-POLLINATED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826CB-9563-4156-8D92-54866BD752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Petals:</a:t>
            </a:r>
            <a:r>
              <a:rPr lang="en-GB" dirty="0"/>
              <a:t> large, brightly coloured, scented, often with </a:t>
            </a:r>
            <a:r>
              <a:rPr lang="en-GB" dirty="0" err="1"/>
              <a:t>nectaries</a:t>
            </a:r>
            <a:r>
              <a:rPr lang="en-GB" dirty="0"/>
              <a:t>. </a:t>
            </a:r>
          </a:p>
          <a:p>
            <a:r>
              <a:rPr lang="en-GB" b="1" dirty="0"/>
              <a:t>Anthers: </a:t>
            </a:r>
            <a:r>
              <a:rPr lang="en-GB" dirty="0"/>
              <a:t>stiff, firmly attached and positioned where insects must brush against them</a:t>
            </a:r>
          </a:p>
          <a:p>
            <a:r>
              <a:rPr lang="en-GB" b="1" dirty="0"/>
              <a:t>Pollen: </a:t>
            </a:r>
            <a:r>
              <a:rPr lang="en-GB" dirty="0"/>
              <a:t>small amounts of large sticky grains</a:t>
            </a:r>
          </a:p>
          <a:p>
            <a:r>
              <a:rPr lang="en-GB" b="1" dirty="0"/>
              <a:t>Stigma: </a:t>
            </a:r>
            <a:r>
              <a:rPr lang="en-GB" dirty="0"/>
              <a:t>usually flat or lobe shaped positioned where insects must brush against them. </a:t>
            </a:r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45C66F-D91F-4892-B75A-F5FA54ABE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WIND-POLLINATED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CC47E6-A708-47F4-ACFF-EF097CCC65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Small, green or dull in colour</a:t>
            </a:r>
          </a:p>
          <a:p>
            <a:endParaRPr lang="en-GB" dirty="0"/>
          </a:p>
          <a:p>
            <a:r>
              <a:rPr lang="en-GB" dirty="0"/>
              <a:t>Hang loosely on long thin filaments</a:t>
            </a:r>
          </a:p>
          <a:p>
            <a:endParaRPr lang="en-GB" dirty="0"/>
          </a:p>
          <a:p>
            <a:r>
              <a:rPr lang="en-GB" dirty="0"/>
              <a:t>Enormous quantity of light smooth pollen grains</a:t>
            </a:r>
          </a:p>
          <a:p>
            <a:r>
              <a:rPr lang="en-GB" dirty="0"/>
              <a:t>Long and feathery and hanging outside flower. </a:t>
            </a:r>
          </a:p>
        </p:txBody>
      </p:sp>
    </p:spTree>
    <p:extLst>
      <p:ext uri="{BB962C8B-B14F-4D97-AF65-F5344CB8AC3E}">
        <p14:creationId xmlns:p14="http://schemas.microsoft.com/office/powerpoint/2010/main" val="44494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017-62D6-44F9-91AC-EB01AD96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C76ED-78D9-4D54-9FA7-1EDD61528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Cell division giving rise to </a:t>
            </a:r>
            <a:r>
              <a:rPr lang="en-GB" b="1" i="1" dirty="0"/>
              <a:t>genetically identical </a:t>
            </a:r>
            <a:r>
              <a:rPr lang="en-GB" i="1" dirty="0"/>
              <a:t>cells in which the chromosome number is maintained. ( DNA Replicates) </a:t>
            </a:r>
          </a:p>
          <a:p>
            <a:pPr marL="0" indent="0">
              <a:buNone/>
            </a:pPr>
            <a:endParaRPr lang="en-GB" i="1" dirty="0"/>
          </a:p>
          <a:p>
            <a:r>
              <a:rPr lang="en-GB" b="1" dirty="0"/>
              <a:t>Role of mitosis: </a:t>
            </a:r>
            <a:r>
              <a:rPr lang="en-GB" dirty="0"/>
              <a:t> growth, repair of damaged tissues, replacement of worn-out cells and asexual reproduction ( VEGETATIVE PROPOGATION IN PLANTS e.g. potatoes) </a:t>
            </a:r>
          </a:p>
          <a:p>
            <a:r>
              <a:rPr lang="en-GB" dirty="0"/>
              <a:t>Mistakes in DNA replication may cause uncontrolled division – </a:t>
            </a:r>
            <a:r>
              <a:rPr lang="en-GB" b="1" dirty="0"/>
              <a:t>CANCER, MUTATIONS, ABNORMAL PROTEINS ( REJECTED BY IMMUNE SYSTEM)</a:t>
            </a:r>
          </a:p>
          <a:p>
            <a:endParaRPr lang="en-GB" b="1" dirty="0"/>
          </a:p>
          <a:p>
            <a:r>
              <a:rPr lang="en-GB" b="1" dirty="0"/>
              <a:t>https://www.cellsalive.com/mitosis_js.htm</a:t>
            </a:r>
          </a:p>
        </p:txBody>
      </p:sp>
    </p:spTree>
    <p:extLst>
      <p:ext uri="{BB962C8B-B14F-4D97-AF65-F5344CB8AC3E}">
        <p14:creationId xmlns:p14="http://schemas.microsoft.com/office/powerpoint/2010/main" val="3357422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8" name="Picture 108" descr="C:\WINDOWS\Desktop\Sei Haw\Teacher resources\Powerpoint slides\Mel Final PPTs\Ch 16 Insect pollination\3.jpg">
            <a:extLst>
              <a:ext uri="{FF2B5EF4-FFF2-40B4-BE49-F238E27FC236}">
                <a16:creationId xmlns:a16="http://schemas.microsoft.com/office/drawing/2014/main" id="{FA4A693B-49F7-4CE2-AE53-7E304ED77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4" y="985838"/>
            <a:ext cx="489108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68AEEB01-55B6-4010-836B-B7A21854B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53213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415CB303-014C-4F31-89CB-1AFB5B31A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729413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DB9EFB78-0064-4E96-B21D-70719D38A64D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671F8EC3-6C67-4617-9270-77E0A2C6B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729413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ECBF2A3C-C231-411A-8C87-17CEF494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729413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BBD4A5AC-1E9D-46CB-B49B-F07E388D16C8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30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35859" name="Text Box 19">
            <a:extLst>
              <a:ext uri="{FF2B5EF4-FFF2-40B4-BE49-F238E27FC236}">
                <a16:creationId xmlns:a16="http://schemas.microsoft.com/office/drawing/2014/main" id="{2CA59DFE-CB53-4E4F-8F63-627DE2304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267201"/>
            <a:ext cx="8229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/>
              <a:t> In its natural state, the flower is inverted with the standard petal at the bottom.</a:t>
            </a:r>
          </a:p>
          <a:p>
            <a:pPr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/>
              <a:t> When a heavy insect such as a bee visits the flower, it lands on the standard petal. </a:t>
            </a:r>
          </a:p>
        </p:txBody>
      </p:sp>
      <p:sp>
        <p:nvSpPr>
          <p:cNvPr id="35860" name="Oval 20">
            <a:extLst>
              <a:ext uri="{FF2B5EF4-FFF2-40B4-BE49-F238E27FC236}">
                <a16:creationId xmlns:a16="http://schemas.microsoft.com/office/drawing/2014/main" id="{FAFBBFD9-D747-4E41-B332-6A17CD644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4343401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en-US" sz="1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24" name="Text Box 84">
            <a:extLst>
              <a:ext uri="{FF2B5EF4-FFF2-40B4-BE49-F238E27FC236}">
                <a16:creationId xmlns:a16="http://schemas.microsoft.com/office/drawing/2014/main" id="{F64E3E1C-3701-4A41-A66A-150F13BA0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36220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insect</a:t>
            </a:r>
          </a:p>
        </p:txBody>
      </p:sp>
      <p:sp>
        <p:nvSpPr>
          <p:cNvPr id="35925" name="Text Box 85">
            <a:extLst>
              <a:ext uri="{FF2B5EF4-FFF2-40B4-BE49-F238E27FC236}">
                <a16:creationId xmlns:a16="http://schemas.microsoft.com/office/drawing/2014/main" id="{8857E3F1-DE3B-4F6B-A015-23A6F656A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192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wing petal</a:t>
            </a:r>
          </a:p>
        </p:txBody>
      </p:sp>
      <p:sp>
        <p:nvSpPr>
          <p:cNvPr id="35926" name="Text Box 86">
            <a:extLst>
              <a:ext uri="{FF2B5EF4-FFF2-40B4-BE49-F238E27FC236}">
                <a16:creationId xmlns:a16="http://schemas.microsoft.com/office/drawing/2014/main" id="{E84DAC02-759B-4B18-81F0-CF313F1E1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2954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standard petal</a:t>
            </a:r>
          </a:p>
        </p:txBody>
      </p:sp>
      <p:sp>
        <p:nvSpPr>
          <p:cNvPr id="35927" name="Line 87">
            <a:extLst>
              <a:ext uri="{FF2B5EF4-FFF2-40B4-BE49-F238E27FC236}">
                <a16:creationId xmlns:a16="http://schemas.microsoft.com/office/drawing/2014/main" id="{AD856E6B-7EFF-4D29-9B60-2FE3422463D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22098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929" name="Text Box 89">
            <a:extLst>
              <a:ext uri="{FF2B5EF4-FFF2-40B4-BE49-F238E27FC236}">
                <a16:creationId xmlns:a16="http://schemas.microsoft.com/office/drawing/2014/main" id="{CD4CF3E1-7DD5-49A2-A986-B0404B6EF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0574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keel petal</a:t>
            </a:r>
          </a:p>
        </p:txBody>
      </p:sp>
      <p:sp>
        <p:nvSpPr>
          <p:cNvPr id="35930" name="Line 90">
            <a:extLst>
              <a:ext uri="{FF2B5EF4-FFF2-40B4-BE49-F238E27FC236}">
                <a16:creationId xmlns:a16="http://schemas.microsoft.com/office/drawing/2014/main" id="{97B7EA4C-A7B3-4A0A-BD36-E934B1D47E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2590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931" name="Line 91">
            <a:extLst>
              <a:ext uri="{FF2B5EF4-FFF2-40B4-BE49-F238E27FC236}">
                <a16:creationId xmlns:a16="http://schemas.microsoft.com/office/drawing/2014/main" id="{6D79E781-63E8-4DE4-A086-53187A7471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19600" y="3048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932" name="Text Box 92">
            <a:extLst>
              <a:ext uri="{FF2B5EF4-FFF2-40B4-BE49-F238E27FC236}">
                <a16:creationId xmlns:a16="http://schemas.microsoft.com/office/drawing/2014/main" id="{69DDE57C-A0C4-49C6-9C15-866A9A2D4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5052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stigma</a:t>
            </a:r>
          </a:p>
        </p:txBody>
      </p:sp>
      <p:sp>
        <p:nvSpPr>
          <p:cNvPr id="35934" name="Line 94">
            <a:extLst>
              <a:ext uri="{FF2B5EF4-FFF2-40B4-BE49-F238E27FC236}">
                <a16:creationId xmlns:a16="http://schemas.microsoft.com/office/drawing/2014/main" id="{46936711-DEBD-4070-B3E1-BBA466E5D4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1400" y="3581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935" name="Text Box 95">
            <a:extLst>
              <a:ext uri="{FF2B5EF4-FFF2-40B4-BE49-F238E27FC236}">
                <a16:creationId xmlns:a16="http://schemas.microsoft.com/office/drawing/2014/main" id="{00FDCED1-A6E8-4BE6-B4B1-DB310B1D7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10001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stamen trough</a:t>
            </a:r>
          </a:p>
        </p:txBody>
      </p:sp>
      <p:sp>
        <p:nvSpPr>
          <p:cNvPr id="35936" name="Text Box 96">
            <a:extLst>
              <a:ext uri="{FF2B5EF4-FFF2-40B4-BE49-F238E27FC236}">
                <a16:creationId xmlns:a16="http://schemas.microsoft.com/office/drawing/2014/main" id="{FD353139-C1AE-4168-976C-AE5C984B5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10001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stamen</a:t>
            </a:r>
          </a:p>
        </p:txBody>
      </p:sp>
      <p:sp>
        <p:nvSpPr>
          <p:cNvPr id="35937" name="Line 97">
            <a:extLst>
              <a:ext uri="{FF2B5EF4-FFF2-40B4-BE49-F238E27FC236}">
                <a16:creationId xmlns:a16="http://schemas.microsoft.com/office/drawing/2014/main" id="{9283B286-FA2D-41C5-B340-0E4E3C329AD7}"/>
              </a:ext>
            </a:extLst>
          </p:cNvPr>
          <p:cNvSpPr>
            <a:spLocks noChangeShapeType="1"/>
          </p:cNvSpPr>
          <p:nvPr/>
        </p:nvSpPr>
        <p:spPr bwMode="auto">
          <a:xfrm rot="21287342">
            <a:off x="7389814" y="3203576"/>
            <a:ext cx="841375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938" name="Text Box 98">
            <a:extLst>
              <a:ext uri="{FF2B5EF4-FFF2-40B4-BE49-F238E27FC236}">
                <a16:creationId xmlns:a16="http://schemas.microsoft.com/office/drawing/2014/main" id="{6318FBA4-B0B8-4936-AFFD-21F81A708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352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nectar guide</a:t>
            </a:r>
          </a:p>
        </p:txBody>
      </p:sp>
      <p:sp>
        <p:nvSpPr>
          <p:cNvPr id="35939" name="Line 99">
            <a:extLst>
              <a:ext uri="{FF2B5EF4-FFF2-40B4-BE49-F238E27FC236}">
                <a16:creationId xmlns:a16="http://schemas.microsoft.com/office/drawing/2014/main" id="{05A620A9-3319-4CEE-AB97-89EE462847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14478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942" name="Line 102">
            <a:extLst>
              <a:ext uri="{FF2B5EF4-FFF2-40B4-BE49-F238E27FC236}">
                <a16:creationId xmlns:a16="http://schemas.microsoft.com/office/drawing/2014/main" id="{B0D75B3F-FA31-4FB1-BEBA-A761DE4947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6200" y="14478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943" name="Line 103">
            <a:extLst>
              <a:ext uri="{FF2B5EF4-FFF2-40B4-BE49-F238E27FC236}">
                <a16:creationId xmlns:a16="http://schemas.microsoft.com/office/drawing/2014/main" id="{B3C4E59B-E385-468A-9C7D-2CFEB306CBE2}"/>
              </a:ext>
            </a:extLst>
          </p:cNvPr>
          <p:cNvSpPr>
            <a:spLocks noChangeShapeType="1"/>
          </p:cNvSpPr>
          <p:nvPr/>
        </p:nvSpPr>
        <p:spPr bwMode="auto">
          <a:xfrm rot="37953">
            <a:off x="4646613" y="2743200"/>
            <a:ext cx="527050" cy="1136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5945" name="Picture 105">
            <a:extLst>
              <a:ext uri="{FF2B5EF4-FFF2-40B4-BE49-F238E27FC236}">
                <a16:creationId xmlns:a16="http://schemas.microsoft.com/office/drawing/2014/main" id="{95065A86-358F-4863-B596-321E668D0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715964"/>
            <a:ext cx="1568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6" name="Rectangle 106">
            <a:extLst>
              <a:ext uri="{FF2B5EF4-FFF2-40B4-BE49-F238E27FC236}">
                <a16:creationId xmlns:a16="http://schemas.microsoft.com/office/drawing/2014/main" id="{F9A1DF57-65C7-42C1-A605-1FF539436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"/>
            <a:ext cx="8534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Arial" panose="020B0604020202020204" pitchFamily="34" charset="0"/>
              </a:rPr>
              <a:t>Pollination in an Insect-pollinated Flower </a:t>
            </a:r>
            <a:r>
              <a:rPr lang="en-US" altLang="en-US" sz="2800">
                <a:latin typeface="Arial" panose="020B0604020202020204" pitchFamily="34" charset="0"/>
              </a:rPr>
              <a:t>(</a:t>
            </a:r>
            <a:r>
              <a:rPr lang="en-US" altLang="en-US" sz="2800" i="1">
                <a:latin typeface="Arial" panose="020B0604020202020204" pitchFamily="34" charset="0"/>
              </a:rPr>
              <a:t>Clitoria</a:t>
            </a:r>
            <a:r>
              <a:rPr lang="en-US" altLang="en-US" sz="2800">
                <a:latin typeface="Arial" panose="020B0604020202020204" pitchFamily="34" charset="0"/>
              </a:rPr>
              <a:t>)</a:t>
            </a:r>
            <a:endParaRPr lang="en-US" altLang="en-US" sz="4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1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27" name="Picture 131" descr="C:\WINDOWS\Desktop\Sei Haw\Teacher resources\Powerpoint slides\Mel Final PPTs\Ch 16 Insect pollination\4.jpg">
            <a:extLst>
              <a:ext uri="{FF2B5EF4-FFF2-40B4-BE49-F238E27FC236}">
                <a16:creationId xmlns:a16="http://schemas.microsoft.com/office/drawing/2014/main" id="{7DC12C88-8791-4B60-B257-FE0712F45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4" y="985838"/>
            <a:ext cx="489108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0F8EB395-FF1F-425B-A58E-11781DAA7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53213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2EA0AD2B-FD69-4691-8303-EF481322C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729413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209C719D-5BE9-435B-9B06-6CB035AA475D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537C158A-C17F-40AC-8DB5-7A5C1CBE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729413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A01B2639-85AC-473E-A69A-16CC04257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729413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95469B9D-26B7-4A5F-94C0-FFC7F8C0FE8C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31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29727" name="Text Box 31">
            <a:extLst>
              <a:ext uri="{FF2B5EF4-FFF2-40B4-BE49-F238E27FC236}">
                <a16:creationId xmlns:a16="http://schemas.microsoft.com/office/drawing/2014/main" id="{96AA1FC7-A27E-4706-ADB1-1249003BD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267201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Times" panose="02020603050405020304" pitchFamily="18" charset="0"/>
              <a:buChar char="•"/>
            </a:pPr>
            <a:r>
              <a:rPr lang="en-US" altLang="en-US"/>
              <a:t> The insect follows the nectar guide into the flower.</a:t>
            </a:r>
          </a:p>
        </p:txBody>
      </p:sp>
      <p:sp>
        <p:nvSpPr>
          <p:cNvPr id="29728" name="Oval 32">
            <a:extLst>
              <a:ext uri="{FF2B5EF4-FFF2-40B4-BE49-F238E27FC236}">
                <a16:creationId xmlns:a16="http://schemas.microsoft.com/office/drawing/2014/main" id="{82676FAB-B90D-4897-BBB4-770C2E94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4343401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en-US" sz="1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772" name="Text Box 76">
            <a:extLst>
              <a:ext uri="{FF2B5EF4-FFF2-40B4-BE49-F238E27FC236}">
                <a16:creationId xmlns:a16="http://schemas.microsoft.com/office/drawing/2014/main" id="{6F3EDF27-4284-4A58-9CDB-EC773AFA0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2954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standard petal</a:t>
            </a:r>
          </a:p>
        </p:txBody>
      </p:sp>
      <p:sp>
        <p:nvSpPr>
          <p:cNvPr id="29803" name="Text Box 107">
            <a:extLst>
              <a:ext uri="{FF2B5EF4-FFF2-40B4-BE49-F238E27FC236}">
                <a16:creationId xmlns:a16="http://schemas.microsoft.com/office/drawing/2014/main" id="{041C8A35-ED69-4791-8AB0-A648DA0E1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36220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insect</a:t>
            </a:r>
          </a:p>
        </p:txBody>
      </p:sp>
      <p:sp>
        <p:nvSpPr>
          <p:cNvPr id="29804" name="Text Box 108">
            <a:extLst>
              <a:ext uri="{FF2B5EF4-FFF2-40B4-BE49-F238E27FC236}">
                <a16:creationId xmlns:a16="http://schemas.microsoft.com/office/drawing/2014/main" id="{EB150A0E-A72F-46EA-B198-558F62DAF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192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wing petal</a:t>
            </a:r>
          </a:p>
        </p:txBody>
      </p:sp>
      <p:sp>
        <p:nvSpPr>
          <p:cNvPr id="29805" name="Line 109">
            <a:extLst>
              <a:ext uri="{FF2B5EF4-FFF2-40B4-BE49-F238E27FC236}">
                <a16:creationId xmlns:a16="http://schemas.microsoft.com/office/drawing/2014/main" id="{8085C2F2-54EA-43AF-9D9C-CD9C747D5B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22098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806" name="Text Box 110">
            <a:extLst>
              <a:ext uri="{FF2B5EF4-FFF2-40B4-BE49-F238E27FC236}">
                <a16:creationId xmlns:a16="http://schemas.microsoft.com/office/drawing/2014/main" id="{ED6E91B4-B6D4-4113-87B2-C57DB3404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0574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keel petal</a:t>
            </a:r>
          </a:p>
        </p:txBody>
      </p:sp>
      <p:sp>
        <p:nvSpPr>
          <p:cNvPr id="29807" name="Line 111">
            <a:extLst>
              <a:ext uri="{FF2B5EF4-FFF2-40B4-BE49-F238E27FC236}">
                <a16:creationId xmlns:a16="http://schemas.microsoft.com/office/drawing/2014/main" id="{4A2BE11F-EC86-40B9-8B90-5762B290F5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2590800"/>
            <a:ext cx="1905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808" name="Line 112">
            <a:extLst>
              <a:ext uri="{FF2B5EF4-FFF2-40B4-BE49-F238E27FC236}">
                <a16:creationId xmlns:a16="http://schemas.microsoft.com/office/drawing/2014/main" id="{767B0A79-213C-4F1B-AA5A-51E3B5C0AE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19600" y="3048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809" name="Text Box 113">
            <a:extLst>
              <a:ext uri="{FF2B5EF4-FFF2-40B4-BE49-F238E27FC236}">
                <a16:creationId xmlns:a16="http://schemas.microsoft.com/office/drawing/2014/main" id="{33A0D13D-D267-447A-A4BC-D3D4B3E9A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5052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stigma</a:t>
            </a:r>
          </a:p>
        </p:txBody>
      </p:sp>
      <p:sp>
        <p:nvSpPr>
          <p:cNvPr id="29810" name="Line 114">
            <a:extLst>
              <a:ext uri="{FF2B5EF4-FFF2-40B4-BE49-F238E27FC236}">
                <a16:creationId xmlns:a16="http://schemas.microsoft.com/office/drawing/2014/main" id="{9A34266F-A88F-4840-9842-1C1F3AF71D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1400" y="3581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811" name="Text Box 115">
            <a:extLst>
              <a:ext uri="{FF2B5EF4-FFF2-40B4-BE49-F238E27FC236}">
                <a16:creationId xmlns:a16="http://schemas.microsoft.com/office/drawing/2014/main" id="{7D245239-F50F-474B-8289-DA60BBCA5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10001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stamen trough</a:t>
            </a:r>
          </a:p>
        </p:txBody>
      </p:sp>
      <p:sp>
        <p:nvSpPr>
          <p:cNvPr id="29812" name="Text Box 116">
            <a:extLst>
              <a:ext uri="{FF2B5EF4-FFF2-40B4-BE49-F238E27FC236}">
                <a16:creationId xmlns:a16="http://schemas.microsoft.com/office/drawing/2014/main" id="{8A0B9DCB-1F9E-451B-BDA1-C0730C753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10001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stamen</a:t>
            </a:r>
          </a:p>
        </p:txBody>
      </p:sp>
      <p:sp>
        <p:nvSpPr>
          <p:cNvPr id="29813" name="Line 117">
            <a:extLst>
              <a:ext uri="{FF2B5EF4-FFF2-40B4-BE49-F238E27FC236}">
                <a16:creationId xmlns:a16="http://schemas.microsoft.com/office/drawing/2014/main" id="{1663AC36-BB7E-4B4F-9DA5-DB288E098191}"/>
              </a:ext>
            </a:extLst>
          </p:cNvPr>
          <p:cNvSpPr>
            <a:spLocks noChangeShapeType="1"/>
          </p:cNvSpPr>
          <p:nvPr/>
        </p:nvSpPr>
        <p:spPr bwMode="auto">
          <a:xfrm rot="21287342">
            <a:off x="7699375" y="3195638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814" name="Text Box 118">
            <a:extLst>
              <a:ext uri="{FF2B5EF4-FFF2-40B4-BE49-F238E27FC236}">
                <a16:creationId xmlns:a16="http://schemas.microsoft.com/office/drawing/2014/main" id="{B119CFD9-0A4A-4E99-839A-DDEB414DA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352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nectar guide</a:t>
            </a:r>
          </a:p>
        </p:txBody>
      </p:sp>
      <p:sp>
        <p:nvSpPr>
          <p:cNvPr id="29815" name="Line 119">
            <a:extLst>
              <a:ext uri="{FF2B5EF4-FFF2-40B4-BE49-F238E27FC236}">
                <a16:creationId xmlns:a16="http://schemas.microsoft.com/office/drawing/2014/main" id="{EC49B083-831C-4024-83C1-CE7338487F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14478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817" name="Line 121">
            <a:extLst>
              <a:ext uri="{FF2B5EF4-FFF2-40B4-BE49-F238E27FC236}">
                <a16:creationId xmlns:a16="http://schemas.microsoft.com/office/drawing/2014/main" id="{DDD7E609-7654-4718-902B-0580002DDF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6200" y="14478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818" name="Line 122">
            <a:extLst>
              <a:ext uri="{FF2B5EF4-FFF2-40B4-BE49-F238E27FC236}">
                <a16:creationId xmlns:a16="http://schemas.microsoft.com/office/drawing/2014/main" id="{B324D6E0-4C59-4113-9150-DE4E1ED1CDFA}"/>
              </a:ext>
            </a:extLst>
          </p:cNvPr>
          <p:cNvSpPr>
            <a:spLocks noChangeShapeType="1"/>
          </p:cNvSpPr>
          <p:nvPr/>
        </p:nvSpPr>
        <p:spPr bwMode="auto">
          <a:xfrm rot="37953">
            <a:off x="4646613" y="2743200"/>
            <a:ext cx="527050" cy="1136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9824" name="Picture 128">
            <a:extLst>
              <a:ext uri="{FF2B5EF4-FFF2-40B4-BE49-F238E27FC236}">
                <a16:creationId xmlns:a16="http://schemas.microsoft.com/office/drawing/2014/main" id="{C7FD4167-611D-4C1B-934B-4B45C483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715964"/>
            <a:ext cx="1568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25" name="Rectangle 129">
            <a:extLst>
              <a:ext uri="{FF2B5EF4-FFF2-40B4-BE49-F238E27FC236}">
                <a16:creationId xmlns:a16="http://schemas.microsoft.com/office/drawing/2014/main" id="{F7ED871A-DD65-470F-8685-9AD3CF4AD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"/>
            <a:ext cx="8534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Arial" panose="020B0604020202020204" pitchFamily="34" charset="0"/>
              </a:rPr>
              <a:t>Pollination in an Insect-pollinated Flower </a:t>
            </a:r>
            <a:r>
              <a:rPr lang="en-US" altLang="en-US" sz="2800">
                <a:latin typeface="Arial" panose="020B0604020202020204" pitchFamily="34" charset="0"/>
              </a:rPr>
              <a:t>(</a:t>
            </a:r>
            <a:r>
              <a:rPr lang="en-US" altLang="en-US" sz="2800" i="1">
                <a:latin typeface="Arial" panose="020B0604020202020204" pitchFamily="34" charset="0"/>
              </a:rPr>
              <a:t>Clitoria</a:t>
            </a:r>
            <a:r>
              <a:rPr lang="en-US" altLang="en-US" sz="2800">
                <a:latin typeface="Arial" panose="020B0604020202020204" pitchFamily="34" charset="0"/>
              </a:rPr>
              <a:t>)</a:t>
            </a:r>
            <a:endParaRPr lang="en-US" altLang="en-US" sz="4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10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27" name="Picture 83" descr="C:\WINDOWS\Desktop\Sei Haw\Teacher resources\Powerpoint slides\Mel Final PPTs\Ch 16 Insect pollination\5-9 main.jpg">
            <a:extLst>
              <a:ext uri="{FF2B5EF4-FFF2-40B4-BE49-F238E27FC236}">
                <a16:creationId xmlns:a16="http://schemas.microsoft.com/office/drawing/2014/main" id="{10BFC056-696B-4A2D-BD06-277648BA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4" y="985838"/>
            <a:ext cx="489108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1F1F4F01-A37F-4656-902C-22317D6A0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53213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935938B1-0EA9-4B4D-A9A8-403A3AF0B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729413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CCF62D3A-B460-43B3-BA8F-AA7A59C6172C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4EF3ECB-E973-4E0B-A320-A3D14DB76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729413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12A2C9F2-4458-4638-83B5-99B5843E8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729413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B5071DDC-A0E2-47F4-9AAB-47921683D9A9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32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31775" name="Text Box 31">
            <a:extLst>
              <a:ext uri="{FF2B5EF4-FFF2-40B4-BE49-F238E27FC236}">
                <a16:creationId xmlns:a16="http://schemas.microsoft.com/office/drawing/2014/main" id="{F49781CD-B585-48EA-AF05-C8836D043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2672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/>
              <a:t> The insect forces its way in between the two wing petals and moves in to collect the nectar.</a:t>
            </a:r>
          </a:p>
        </p:txBody>
      </p:sp>
      <p:sp>
        <p:nvSpPr>
          <p:cNvPr id="31776" name="Oval 32">
            <a:extLst>
              <a:ext uri="{FF2B5EF4-FFF2-40B4-BE49-F238E27FC236}">
                <a16:creationId xmlns:a16="http://schemas.microsoft.com/office/drawing/2014/main" id="{D02B429E-FF03-44A7-8EE8-2C4538FB8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4343401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804" name="Line 60">
            <a:extLst>
              <a:ext uri="{FF2B5EF4-FFF2-40B4-BE49-F238E27FC236}">
                <a16:creationId xmlns:a16="http://schemas.microsoft.com/office/drawing/2014/main" id="{B353CE82-3663-4554-8D5A-F0D01C35BB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2209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05" name="Text Box 61">
            <a:extLst>
              <a:ext uri="{FF2B5EF4-FFF2-40B4-BE49-F238E27FC236}">
                <a16:creationId xmlns:a16="http://schemas.microsoft.com/office/drawing/2014/main" id="{5625301E-5739-465E-B2EC-528F12B03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2954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standard petal</a:t>
            </a:r>
          </a:p>
        </p:txBody>
      </p:sp>
      <p:sp>
        <p:nvSpPr>
          <p:cNvPr id="31806" name="Line 62">
            <a:extLst>
              <a:ext uri="{FF2B5EF4-FFF2-40B4-BE49-F238E27FC236}">
                <a16:creationId xmlns:a16="http://schemas.microsoft.com/office/drawing/2014/main" id="{1A21DDB5-C1D2-4038-9FE9-FE13E0A8AD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6200" y="14478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07" name="Text Box 63">
            <a:extLst>
              <a:ext uri="{FF2B5EF4-FFF2-40B4-BE49-F238E27FC236}">
                <a16:creationId xmlns:a16="http://schemas.microsoft.com/office/drawing/2014/main" id="{44E565CE-BA4F-4903-9E68-A27E4AD6D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192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wing petal</a:t>
            </a:r>
          </a:p>
        </p:txBody>
      </p:sp>
      <p:sp>
        <p:nvSpPr>
          <p:cNvPr id="31808" name="Text Box 64">
            <a:extLst>
              <a:ext uri="{FF2B5EF4-FFF2-40B4-BE49-F238E27FC236}">
                <a16:creationId xmlns:a16="http://schemas.microsoft.com/office/drawing/2014/main" id="{4CC2DE4C-07CB-4F31-A64C-7276A9B96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0574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keel petal</a:t>
            </a:r>
          </a:p>
        </p:txBody>
      </p:sp>
      <p:sp>
        <p:nvSpPr>
          <p:cNvPr id="31809" name="Line 65">
            <a:extLst>
              <a:ext uri="{FF2B5EF4-FFF2-40B4-BE49-F238E27FC236}">
                <a16:creationId xmlns:a16="http://schemas.microsoft.com/office/drawing/2014/main" id="{DA5AFF5F-0D87-4B7A-B14A-5534ACB0185F}"/>
              </a:ext>
            </a:extLst>
          </p:cNvPr>
          <p:cNvSpPr>
            <a:spLocks noChangeShapeType="1"/>
          </p:cNvSpPr>
          <p:nvPr/>
        </p:nvSpPr>
        <p:spPr bwMode="auto">
          <a:xfrm rot="166776" flipH="1" flipV="1">
            <a:off x="4419600" y="3048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10" name="Text Box 66">
            <a:extLst>
              <a:ext uri="{FF2B5EF4-FFF2-40B4-BE49-F238E27FC236}">
                <a16:creationId xmlns:a16="http://schemas.microsoft.com/office/drawing/2014/main" id="{FEF1E563-3410-49A1-83E2-B947C2B0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5052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stigma</a:t>
            </a:r>
          </a:p>
        </p:txBody>
      </p:sp>
      <p:sp>
        <p:nvSpPr>
          <p:cNvPr id="31811" name="Line 67">
            <a:extLst>
              <a:ext uri="{FF2B5EF4-FFF2-40B4-BE49-F238E27FC236}">
                <a16:creationId xmlns:a16="http://schemas.microsoft.com/office/drawing/2014/main" id="{C21B222D-2484-4629-A38A-907465CA7169}"/>
              </a:ext>
            </a:extLst>
          </p:cNvPr>
          <p:cNvSpPr>
            <a:spLocks noChangeShapeType="1"/>
          </p:cNvSpPr>
          <p:nvPr/>
        </p:nvSpPr>
        <p:spPr bwMode="auto">
          <a:xfrm rot="21476597">
            <a:off x="4646613" y="2744788"/>
            <a:ext cx="531812" cy="1141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812" name="Line 68">
            <a:extLst>
              <a:ext uri="{FF2B5EF4-FFF2-40B4-BE49-F238E27FC236}">
                <a16:creationId xmlns:a16="http://schemas.microsoft.com/office/drawing/2014/main" id="{F85D7DD0-6302-4C64-8D13-383434322F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1400" y="3581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13" name="Text Box 69">
            <a:extLst>
              <a:ext uri="{FF2B5EF4-FFF2-40B4-BE49-F238E27FC236}">
                <a16:creationId xmlns:a16="http://schemas.microsoft.com/office/drawing/2014/main" id="{E5001E39-C8D5-4E50-9896-E06AC7AED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10001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stamen trough</a:t>
            </a:r>
          </a:p>
        </p:txBody>
      </p:sp>
      <p:sp>
        <p:nvSpPr>
          <p:cNvPr id="31814" name="Text Box 70">
            <a:extLst>
              <a:ext uri="{FF2B5EF4-FFF2-40B4-BE49-F238E27FC236}">
                <a16:creationId xmlns:a16="http://schemas.microsoft.com/office/drawing/2014/main" id="{BE1F345F-3F33-4926-AE02-3B66AA4AA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10001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stamen</a:t>
            </a:r>
          </a:p>
        </p:txBody>
      </p:sp>
      <p:sp>
        <p:nvSpPr>
          <p:cNvPr id="31815" name="Text Box 71">
            <a:extLst>
              <a:ext uri="{FF2B5EF4-FFF2-40B4-BE49-F238E27FC236}">
                <a16:creationId xmlns:a16="http://schemas.microsoft.com/office/drawing/2014/main" id="{82A4B41A-891B-446E-B78F-607FC9984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362201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insect entering flower to collect nectar</a:t>
            </a:r>
          </a:p>
        </p:txBody>
      </p:sp>
      <p:sp>
        <p:nvSpPr>
          <p:cNvPr id="31816" name="Line 72">
            <a:extLst>
              <a:ext uri="{FF2B5EF4-FFF2-40B4-BE49-F238E27FC236}">
                <a16:creationId xmlns:a16="http://schemas.microsoft.com/office/drawing/2014/main" id="{AABB3D8A-3492-4BEE-89E4-4B191BEFBD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2590800"/>
            <a:ext cx="2895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17" name="Line 73">
            <a:extLst>
              <a:ext uri="{FF2B5EF4-FFF2-40B4-BE49-F238E27FC236}">
                <a16:creationId xmlns:a16="http://schemas.microsoft.com/office/drawing/2014/main" id="{358C9E64-867E-4552-8DEB-C180797146F4}"/>
              </a:ext>
            </a:extLst>
          </p:cNvPr>
          <p:cNvSpPr>
            <a:spLocks noChangeShapeType="1"/>
          </p:cNvSpPr>
          <p:nvPr/>
        </p:nvSpPr>
        <p:spPr bwMode="auto">
          <a:xfrm rot="21287342">
            <a:off x="7699375" y="3195638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18" name="Text Box 74">
            <a:extLst>
              <a:ext uri="{FF2B5EF4-FFF2-40B4-BE49-F238E27FC236}">
                <a16:creationId xmlns:a16="http://schemas.microsoft.com/office/drawing/2014/main" id="{8F29BC7E-CACF-480B-9D19-38B80FE09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352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nectar guide</a:t>
            </a:r>
          </a:p>
        </p:txBody>
      </p:sp>
      <p:sp>
        <p:nvSpPr>
          <p:cNvPr id="31819" name="Line 75">
            <a:extLst>
              <a:ext uri="{FF2B5EF4-FFF2-40B4-BE49-F238E27FC236}">
                <a16:creationId xmlns:a16="http://schemas.microsoft.com/office/drawing/2014/main" id="{D1AE6A33-036E-4204-B85F-1D20FF5194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14478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824" name="Picture 80">
            <a:extLst>
              <a:ext uri="{FF2B5EF4-FFF2-40B4-BE49-F238E27FC236}">
                <a16:creationId xmlns:a16="http://schemas.microsoft.com/office/drawing/2014/main" id="{9B10A6CA-1E43-46A3-AC30-6D373B905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715964"/>
            <a:ext cx="1568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25" name="Rectangle 81">
            <a:extLst>
              <a:ext uri="{FF2B5EF4-FFF2-40B4-BE49-F238E27FC236}">
                <a16:creationId xmlns:a16="http://schemas.microsoft.com/office/drawing/2014/main" id="{00AC4CCE-CCCE-46C6-824D-D52C9A940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"/>
            <a:ext cx="8534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Arial" panose="020B0604020202020204" pitchFamily="34" charset="0"/>
              </a:rPr>
              <a:t>Pollination in an Insect-pollinated Flower </a:t>
            </a:r>
            <a:r>
              <a:rPr lang="en-US" altLang="en-US" sz="2800">
                <a:latin typeface="Arial" panose="020B0604020202020204" pitchFamily="34" charset="0"/>
              </a:rPr>
              <a:t>(</a:t>
            </a:r>
            <a:r>
              <a:rPr lang="en-US" altLang="en-US" sz="2800" i="1">
                <a:latin typeface="Arial" panose="020B0604020202020204" pitchFamily="34" charset="0"/>
              </a:rPr>
              <a:t>Clitoria</a:t>
            </a:r>
            <a:r>
              <a:rPr lang="en-US" altLang="en-US" sz="2800">
                <a:latin typeface="Arial" panose="020B0604020202020204" pitchFamily="34" charset="0"/>
              </a:rPr>
              <a:t>)</a:t>
            </a:r>
            <a:endParaRPr lang="en-US" altLang="en-US" sz="4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65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07" name="Picture 35" descr="C:\WINDOWS\Desktop\Sei Haw\Teacher resources\Powerpoint slides\Mel Final PPTs\Ch 16 Insect pollination\5-9 main.jpg">
            <a:extLst>
              <a:ext uri="{FF2B5EF4-FFF2-40B4-BE49-F238E27FC236}">
                <a16:creationId xmlns:a16="http://schemas.microsoft.com/office/drawing/2014/main" id="{85CAB366-58EE-4BEC-8E0F-46869026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4" y="985838"/>
            <a:ext cx="489108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>
            <a:extLst>
              <a:ext uri="{FF2B5EF4-FFF2-40B4-BE49-F238E27FC236}">
                <a16:creationId xmlns:a16="http://schemas.microsoft.com/office/drawing/2014/main" id="{A2495534-43AB-4EAF-BF96-FF30487B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53213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5755DC22-2DFB-4DAB-AAD4-770A03921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729413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463BAFEF-5984-43DF-80B9-A2B8D983D34D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DF566A71-590D-4741-88AD-BA6CF961A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729413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4A79EB11-CAF1-477E-937F-D16591E0F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729413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63471A12-B76C-4D50-B389-65ACE2E04452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33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54281" name="Line 9">
            <a:extLst>
              <a:ext uri="{FF2B5EF4-FFF2-40B4-BE49-F238E27FC236}">
                <a16:creationId xmlns:a16="http://schemas.microsoft.com/office/drawing/2014/main" id="{48C04FAD-DE3A-44E8-85C3-FD134DA29C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2209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2" name="Text Box 10">
            <a:extLst>
              <a:ext uri="{FF2B5EF4-FFF2-40B4-BE49-F238E27FC236}">
                <a16:creationId xmlns:a16="http://schemas.microsoft.com/office/drawing/2014/main" id="{0A4C4603-8CB4-4969-B361-FDEAAC9CE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192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wing petal</a:t>
            </a:r>
          </a:p>
        </p:txBody>
      </p:sp>
      <p:sp>
        <p:nvSpPr>
          <p:cNvPr id="54283" name="Text Box 11">
            <a:extLst>
              <a:ext uri="{FF2B5EF4-FFF2-40B4-BE49-F238E27FC236}">
                <a16:creationId xmlns:a16="http://schemas.microsoft.com/office/drawing/2014/main" id="{E2D27D9A-F29B-4878-AFC6-520E45204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0574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keel petal</a:t>
            </a:r>
          </a:p>
        </p:txBody>
      </p:sp>
      <p:sp>
        <p:nvSpPr>
          <p:cNvPr id="54284" name="Rectangle 12">
            <a:extLst>
              <a:ext uri="{FF2B5EF4-FFF2-40B4-BE49-F238E27FC236}">
                <a16:creationId xmlns:a16="http://schemas.microsoft.com/office/drawing/2014/main" id="{67BA9F30-C495-441C-B6E0-F54E72A70196}"/>
              </a:ext>
            </a:extLst>
          </p:cNvPr>
          <p:cNvSpPr>
            <a:spLocks noChangeArrowheads="1"/>
          </p:cNvSpPr>
          <p:nvPr/>
        </p:nvSpPr>
        <p:spPr bwMode="auto">
          <a:xfrm rot="20177265">
            <a:off x="3349626" y="2339975"/>
            <a:ext cx="2214563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85" name="Line 13">
            <a:extLst>
              <a:ext uri="{FF2B5EF4-FFF2-40B4-BE49-F238E27FC236}">
                <a16:creationId xmlns:a16="http://schemas.microsoft.com/office/drawing/2014/main" id="{54044A24-2EE1-438F-A71A-350F16095229}"/>
              </a:ext>
            </a:extLst>
          </p:cNvPr>
          <p:cNvSpPr>
            <a:spLocks noChangeShapeType="1"/>
          </p:cNvSpPr>
          <p:nvPr/>
        </p:nvSpPr>
        <p:spPr bwMode="auto">
          <a:xfrm rot="21319811" flipV="1">
            <a:off x="5254625" y="1676400"/>
            <a:ext cx="1143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E26BA55F-5A02-4B19-8FA6-325F093E8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862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stigma</a:t>
            </a:r>
          </a:p>
        </p:txBody>
      </p:sp>
      <p:sp>
        <p:nvSpPr>
          <p:cNvPr id="54287" name="Text Box 15">
            <a:extLst>
              <a:ext uri="{FF2B5EF4-FFF2-40B4-BE49-F238E27FC236}">
                <a16:creationId xmlns:a16="http://schemas.microsoft.com/office/drawing/2014/main" id="{81A850CF-1717-42D5-8A40-777011DB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962401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stamen trough</a:t>
            </a:r>
          </a:p>
        </p:txBody>
      </p:sp>
      <p:sp>
        <p:nvSpPr>
          <p:cNvPr id="54288" name="Oval 16">
            <a:extLst>
              <a:ext uri="{FF2B5EF4-FFF2-40B4-BE49-F238E27FC236}">
                <a16:creationId xmlns:a16="http://schemas.microsoft.com/office/drawing/2014/main" id="{F829ABF9-6F41-4C50-A798-57A412183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4343401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en-US" sz="16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4289" name="Picture 17">
            <a:extLst>
              <a:ext uri="{FF2B5EF4-FFF2-40B4-BE49-F238E27FC236}">
                <a16:creationId xmlns:a16="http://schemas.microsoft.com/office/drawing/2014/main" id="{E9BD8327-E4A0-4C57-9429-72C366633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4724400" cy="31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90" name="Line 18">
            <a:extLst>
              <a:ext uri="{FF2B5EF4-FFF2-40B4-BE49-F238E27FC236}">
                <a16:creationId xmlns:a16="http://schemas.microsoft.com/office/drawing/2014/main" id="{C3EB4184-8268-405F-B475-250062118D40}"/>
              </a:ext>
            </a:extLst>
          </p:cNvPr>
          <p:cNvSpPr>
            <a:spLocks noChangeShapeType="1"/>
          </p:cNvSpPr>
          <p:nvPr/>
        </p:nvSpPr>
        <p:spPr bwMode="auto">
          <a:xfrm rot="21456844">
            <a:off x="5715000" y="2971800"/>
            <a:ext cx="685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91" name="Rectangle 19">
            <a:extLst>
              <a:ext uri="{FF2B5EF4-FFF2-40B4-BE49-F238E27FC236}">
                <a16:creationId xmlns:a16="http://schemas.microsoft.com/office/drawing/2014/main" id="{DD5D6E4E-A808-4FFD-88AA-D04DEC744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600200"/>
            <a:ext cx="3657600" cy="198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92" name="Text Box 20">
            <a:extLst>
              <a:ext uri="{FF2B5EF4-FFF2-40B4-BE49-F238E27FC236}">
                <a16:creationId xmlns:a16="http://schemas.microsoft.com/office/drawing/2014/main" id="{E1D73ABD-1BE6-44D5-9565-4DAE11C5A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066801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stamen</a:t>
            </a:r>
          </a:p>
        </p:txBody>
      </p:sp>
      <p:sp>
        <p:nvSpPr>
          <p:cNvPr id="54293" name="Line 21">
            <a:extLst>
              <a:ext uri="{FF2B5EF4-FFF2-40B4-BE49-F238E27FC236}">
                <a16:creationId xmlns:a16="http://schemas.microsoft.com/office/drawing/2014/main" id="{48166F02-8075-4231-BE71-01F828E58FFE}"/>
              </a:ext>
            </a:extLst>
          </p:cNvPr>
          <p:cNvSpPr>
            <a:spLocks noChangeShapeType="1"/>
          </p:cNvSpPr>
          <p:nvPr/>
        </p:nvSpPr>
        <p:spPr bwMode="auto">
          <a:xfrm rot="143156" flipH="1" flipV="1">
            <a:off x="8450264" y="1362075"/>
            <a:ext cx="84137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94" name="Line 22">
            <a:extLst>
              <a:ext uri="{FF2B5EF4-FFF2-40B4-BE49-F238E27FC236}">
                <a16:creationId xmlns:a16="http://schemas.microsoft.com/office/drawing/2014/main" id="{061671BC-A52F-4ACD-956A-331127E8C682}"/>
              </a:ext>
            </a:extLst>
          </p:cNvPr>
          <p:cNvSpPr>
            <a:spLocks noChangeShapeType="1"/>
          </p:cNvSpPr>
          <p:nvPr/>
        </p:nvSpPr>
        <p:spPr bwMode="auto">
          <a:xfrm rot="143156" flipV="1">
            <a:off x="9144001" y="1368425"/>
            <a:ext cx="531813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95" name="Text Box 23">
            <a:extLst>
              <a:ext uri="{FF2B5EF4-FFF2-40B4-BE49-F238E27FC236}">
                <a16:creationId xmlns:a16="http://schemas.microsoft.com/office/drawing/2014/main" id="{53A2AF85-5DFC-4131-9BD0-FAA05C13F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10668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insect</a:t>
            </a:r>
          </a:p>
        </p:txBody>
      </p:sp>
      <p:sp>
        <p:nvSpPr>
          <p:cNvPr id="54296" name="Line 24">
            <a:extLst>
              <a:ext uri="{FF2B5EF4-FFF2-40B4-BE49-F238E27FC236}">
                <a16:creationId xmlns:a16="http://schemas.microsoft.com/office/drawing/2014/main" id="{D9075C63-DF5C-469B-AAB1-C7692D73AE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5600" y="29718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97" name="Line 25">
            <a:extLst>
              <a:ext uri="{FF2B5EF4-FFF2-40B4-BE49-F238E27FC236}">
                <a16:creationId xmlns:a16="http://schemas.microsoft.com/office/drawing/2014/main" id="{6E67F078-3346-4B3A-9D29-48D460E24E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200" y="26670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98" name="Line 26">
            <a:extLst>
              <a:ext uri="{FF2B5EF4-FFF2-40B4-BE49-F238E27FC236}">
                <a16:creationId xmlns:a16="http://schemas.microsoft.com/office/drawing/2014/main" id="{E5CD1ACD-2BD3-4AF8-9EEE-D8446467D2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6200" y="14478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00" name="Text Box 28">
            <a:extLst>
              <a:ext uri="{FF2B5EF4-FFF2-40B4-BE49-F238E27FC236}">
                <a16:creationId xmlns:a16="http://schemas.microsoft.com/office/drawing/2014/main" id="{D87DE185-F672-40A2-8BE2-82C020862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990601"/>
            <a:ext cx="76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pollen grain</a:t>
            </a:r>
          </a:p>
        </p:txBody>
      </p:sp>
      <p:sp>
        <p:nvSpPr>
          <p:cNvPr id="54301" name="Text Box 29">
            <a:extLst>
              <a:ext uri="{FF2B5EF4-FFF2-40B4-BE49-F238E27FC236}">
                <a16:creationId xmlns:a16="http://schemas.microsoft.com/office/drawing/2014/main" id="{BD779D55-1870-43CC-8011-6531FF1E4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9906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hair</a:t>
            </a:r>
          </a:p>
        </p:txBody>
      </p:sp>
      <p:sp>
        <p:nvSpPr>
          <p:cNvPr id="54302" name="Line 30">
            <a:extLst>
              <a:ext uri="{FF2B5EF4-FFF2-40B4-BE49-F238E27FC236}">
                <a16:creationId xmlns:a16="http://schemas.microsoft.com/office/drawing/2014/main" id="{A63E6F5B-23D9-4D8C-8011-85CC7064E517}"/>
              </a:ext>
            </a:extLst>
          </p:cNvPr>
          <p:cNvSpPr>
            <a:spLocks noChangeShapeType="1"/>
          </p:cNvSpPr>
          <p:nvPr/>
        </p:nvSpPr>
        <p:spPr bwMode="auto">
          <a:xfrm rot="40366" flipV="1">
            <a:off x="8685213" y="1296988"/>
            <a:ext cx="379412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303" name="Line 31">
            <a:extLst>
              <a:ext uri="{FF2B5EF4-FFF2-40B4-BE49-F238E27FC236}">
                <a16:creationId xmlns:a16="http://schemas.microsoft.com/office/drawing/2014/main" id="{8ECECC50-274B-46B5-B512-1A1D04FB48F9}"/>
              </a:ext>
            </a:extLst>
          </p:cNvPr>
          <p:cNvSpPr>
            <a:spLocks noChangeShapeType="1"/>
          </p:cNvSpPr>
          <p:nvPr/>
        </p:nvSpPr>
        <p:spPr bwMode="auto">
          <a:xfrm rot="113027" flipH="1" flipV="1">
            <a:off x="8001000" y="1370014"/>
            <a:ext cx="381000" cy="839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304" name="Text Box 32">
            <a:extLst>
              <a:ext uri="{FF2B5EF4-FFF2-40B4-BE49-F238E27FC236}">
                <a16:creationId xmlns:a16="http://schemas.microsoft.com/office/drawing/2014/main" id="{6A7F2838-A843-4DF9-B2CF-5810D5EF3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267200"/>
            <a:ext cx="822960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/>
              <a:t> The insect’s back forces the keel petal upwards to expose the stigma and the anthers.  </a:t>
            </a:r>
          </a:p>
          <a:p>
            <a:pPr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/>
              <a:t> The stigma and anthers brush against the hairy back of the insect. </a:t>
            </a:r>
          </a:p>
          <a:p>
            <a:pPr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/>
              <a:t> When this happens, some pollen grains from the anther stick to the hairy back of the insect. </a:t>
            </a:r>
          </a:p>
          <a:p>
            <a:pPr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/>
              <a:t> At the same time, pollen grains on the insect’s back (from another flower which the insect had visited earlier) are transferred to the sticky stigma.</a:t>
            </a:r>
          </a:p>
        </p:txBody>
      </p:sp>
      <p:pic>
        <p:nvPicPr>
          <p:cNvPr id="54305" name="Picture 33">
            <a:extLst>
              <a:ext uri="{FF2B5EF4-FFF2-40B4-BE49-F238E27FC236}">
                <a16:creationId xmlns:a16="http://schemas.microsoft.com/office/drawing/2014/main" id="{5B595633-4E3C-45EE-A499-95E44C26C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715964"/>
            <a:ext cx="1568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6" name="Rectangle 34">
            <a:extLst>
              <a:ext uri="{FF2B5EF4-FFF2-40B4-BE49-F238E27FC236}">
                <a16:creationId xmlns:a16="http://schemas.microsoft.com/office/drawing/2014/main" id="{D0293A8A-8E5A-4E77-8FE4-0DB6CBFF7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"/>
            <a:ext cx="8534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Arial" panose="020B0604020202020204" pitchFamily="34" charset="0"/>
              </a:rPr>
              <a:t>Pollination in an Insect-pollinated Flower </a:t>
            </a:r>
            <a:r>
              <a:rPr lang="en-US" altLang="en-US" sz="2800">
                <a:latin typeface="Arial" panose="020B0604020202020204" pitchFamily="34" charset="0"/>
              </a:rPr>
              <a:t>(</a:t>
            </a:r>
            <a:r>
              <a:rPr lang="en-US" altLang="en-US" sz="2800" i="1">
                <a:latin typeface="Arial" panose="020B0604020202020204" pitchFamily="34" charset="0"/>
              </a:rPr>
              <a:t>Clitoria</a:t>
            </a:r>
            <a:r>
              <a:rPr lang="en-US" altLang="en-US" sz="2800">
                <a:latin typeface="Arial" panose="020B0604020202020204" pitchFamily="34" charset="0"/>
              </a:rPr>
              <a:t>)</a:t>
            </a:r>
            <a:endParaRPr lang="en-US" altLang="en-US" sz="4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23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04" name="Picture 112" descr="C:\WINDOWS\Desktop\Sei Haw\Teacher resources\Powerpoint slides\Mel Final PPTs\Ch 16 Insect pollination\10.jpg">
            <a:extLst>
              <a:ext uri="{FF2B5EF4-FFF2-40B4-BE49-F238E27FC236}">
                <a16:creationId xmlns:a16="http://schemas.microsoft.com/office/drawing/2014/main" id="{29099DA7-92B2-43CF-83F0-9CE09A43D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4" y="985838"/>
            <a:ext cx="489108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>
            <a:extLst>
              <a:ext uri="{FF2B5EF4-FFF2-40B4-BE49-F238E27FC236}">
                <a16:creationId xmlns:a16="http://schemas.microsoft.com/office/drawing/2014/main" id="{219438F0-86FC-459F-9AE4-B8782CBFD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715964"/>
            <a:ext cx="1568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>
            <a:extLst>
              <a:ext uri="{FF2B5EF4-FFF2-40B4-BE49-F238E27FC236}">
                <a16:creationId xmlns:a16="http://schemas.microsoft.com/office/drawing/2014/main" id="{8D56E7A6-68CD-42C7-97E3-F7979662D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53213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C0B4ECD5-78F2-4181-857C-EEA5EB436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729413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3B715F09-33F6-4B5E-9463-8044F4F592E9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DB0E78FB-B337-4B06-A18A-97BEEB4B4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729413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E68339EA-FC15-4349-AEDA-E18FAF2D8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729413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3F2C558D-49F2-4FE3-83AD-2B05CFE0E3AC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/>
              <a:t>34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52C107AD-AA93-4954-B716-9F2C98383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2672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/>
              <a:t> When the insect leaves the flower, the keel springs back to its original position to enclose the stamens and the stigma again.</a:t>
            </a:r>
          </a:p>
        </p:txBody>
      </p:sp>
      <p:sp>
        <p:nvSpPr>
          <p:cNvPr id="33812" name="Oval 20">
            <a:extLst>
              <a:ext uri="{FF2B5EF4-FFF2-40B4-BE49-F238E27FC236}">
                <a16:creationId xmlns:a16="http://schemas.microsoft.com/office/drawing/2014/main" id="{6ACB0999-0D26-402D-9EE1-D7E3AF61A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4343401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3813" name="Rectangle 21">
            <a:extLst>
              <a:ext uri="{FF2B5EF4-FFF2-40B4-BE49-F238E27FC236}">
                <a16:creationId xmlns:a16="http://schemas.microsoft.com/office/drawing/2014/main" id="{24E58401-C33E-40FD-B57B-98C533278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"/>
            <a:ext cx="8534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Arial" panose="020B0604020202020204" pitchFamily="34" charset="0"/>
              </a:rPr>
              <a:t>Pollination in an Insect-pollinated Flower </a:t>
            </a:r>
            <a:r>
              <a:rPr lang="en-US" altLang="en-US" sz="2800">
                <a:latin typeface="Arial" panose="020B0604020202020204" pitchFamily="34" charset="0"/>
              </a:rPr>
              <a:t>(</a:t>
            </a:r>
            <a:r>
              <a:rPr lang="en-US" altLang="en-US" sz="2800" i="1">
                <a:latin typeface="Arial" panose="020B0604020202020204" pitchFamily="34" charset="0"/>
              </a:rPr>
              <a:t>Clitoria</a:t>
            </a:r>
            <a:r>
              <a:rPr lang="en-US" altLang="en-US" sz="2800">
                <a:latin typeface="Arial" panose="020B0604020202020204" pitchFamily="34" charset="0"/>
              </a:rPr>
              <a:t>)</a:t>
            </a:r>
            <a:endParaRPr lang="en-US" altLang="en-US" sz="4000">
              <a:latin typeface="Arial" panose="020B0604020202020204" pitchFamily="34" charset="0"/>
            </a:endParaRPr>
          </a:p>
        </p:txBody>
      </p:sp>
      <p:sp>
        <p:nvSpPr>
          <p:cNvPr id="33856" name="Text Box 64">
            <a:extLst>
              <a:ext uri="{FF2B5EF4-FFF2-40B4-BE49-F238E27FC236}">
                <a16:creationId xmlns:a16="http://schemas.microsoft.com/office/drawing/2014/main" id="{11B49DCF-292E-4585-B5B6-AC68661A0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2954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standard petal</a:t>
            </a:r>
          </a:p>
        </p:txBody>
      </p:sp>
      <p:sp>
        <p:nvSpPr>
          <p:cNvPr id="33886" name="Text Box 94">
            <a:extLst>
              <a:ext uri="{FF2B5EF4-FFF2-40B4-BE49-F238E27FC236}">
                <a16:creationId xmlns:a16="http://schemas.microsoft.com/office/drawing/2014/main" id="{9BFA3962-0A4E-4B39-A64A-A7F5B8F09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192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wing petal</a:t>
            </a:r>
          </a:p>
        </p:txBody>
      </p:sp>
      <p:sp>
        <p:nvSpPr>
          <p:cNvPr id="33887" name="Line 95">
            <a:extLst>
              <a:ext uri="{FF2B5EF4-FFF2-40B4-BE49-F238E27FC236}">
                <a16:creationId xmlns:a16="http://schemas.microsoft.com/office/drawing/2014/main" id="{E0571FED-EE84-4952-B7BF-E217190C7056}"/>
              </a:ext>
            </a:extLst>
          </p:cNvPr>
          <p:cNvSpPr>
            <a:spLocks noChangeShapeType="1"/>
          </p:cNvSpPr>
          <p:nvPr/>
        </p:nvSpPr>
        <p:spPr bwMode="auto">
          <a:xfrm rot="21287342">
            <a:off x="7699375" y="3195638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88" name="Text Box 96">
            <a:extLst>
              <a:ext uri="{FF2B5EF4-FFF2-40B4-BE49-F238E27FC236}">
                <a16:creationId xmlns:a16="http://schemas.microsoft.com/office/drawing/2014/main" id="{9958002D-327E-46D4-AD85-80D3C102F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352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nectar guide</a:t>
            </a:r>
          </a:p>
        </p:txBody>
      </p:sp>
      <p:sp>
        <p:nvSpPr>
          <p:cNvPr id="33889" name="Line 97">
            <a:extLst>
              <a:ext uri="{FF2B5EF4-FFF2-40B4-BE49-F238E27FC236}">
                <a16:creationId xmlns:a16="http://schemas.microsoft.com/office/drawing/2014/main" id="{A8C729D5-99E7-4084-9AD2-DD7B5C229B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22098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90" name="Text Box 98">
            <a:extLst>
              <a:ext uri="{FF2B5EF4-FFF2-40B4-BE49-F238E27FC236}">
                <a16:creationId xmlns:a16="http://schemas.microsoft.com/office/drawing/2014/main" id="{BADE890A-D091-4E6D-A351-79317FF9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0574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keel petal</a:t>
            </a:r>
          </a:p>
        </p:txBody>
      </p:sp>
      <p:sp>
        <p:nvSpPr>
          <p:cNvPr id="33891" name="Line 99">
            <a:extLst>
              <a:ext uri="{FF2B5EF4-FFF2-40B4-BE49-F238E27FC236}">
                <a16:creationId xmlns:a16="http://schemas.microsoft.com/office/drawing/2014/main" id="{6857EC76-1E82-4466-8A7A-5E84481FF2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19600" y="3048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92" name="Text Box 100">
            <a:extLst>
              <a:ext uri="{FF2B5EF4-FFF2-40B4-BE49-F238E27FC236}">
                <a16:creationId xmlns:a16="http://schemas.microsoft.com/office/drawing/2014/main" id="{9B21A7E7-7B7B-450E-B21F-82EBD1E31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5052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stigma</a:t>
            </a:r>
          </a:p>
        </p:txBody>
      </p:sp>
      <p:sp>
        <p:nvSpPr>
          <p:cNvPr id="33893" name="Line 101">
            <a:extLst>
              <a:ext uri="{FF2B5EF4-FFF2-40B4-BE49-F238E27FC236}">
                <a16:creationId xmlns:a16="http://schemas.microsoft.com/office/drawing/2014/main" id="{D99DC55E-5610-4612-9945-BA3F170331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1400" y="3581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94" name="Text Box 102">
            <a:extLst>
              <a:ext uri="{FF2B5EF4-FFF2-40B4-BE49-F238E27FC236}">
                <a16:creationId xmlns:a16="http://schemas.microsoft.com/office/drawing/2014/main" id="{9855273C-2C7C-450B-A88D-5CF6A7FC5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10001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stamen trough</a:t>
            </a:r>
          </a:p>
        </p:txBody>
      </p:sp>
      <p:sp>
        <p:nvSpPr>
          <p:cNvPr id="33895" name="Text Box 103">
            <a:extLst>
              <a:ext uri="{FF2B5EF4-FFF2-40B4-BE49-F238E27FC236}">
                <a16:creationId xmlns:a16="http://schemas.microsoft.com/office/drawing/2014/main" id="{B253FA27-21E3-4A9F-9FD3-D56241C50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10001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stamen</a:t>
            </a:r>
          </a:p>
        </p:txBody>
      </p:sp>
      <p:sp>
        <p:nvSpPr>
          <p:cNvPr id="33896" name="Text Box 104">
            <a:extLst>
              <a:ext uri="{FF2B5EF4-FFF2-40B4-BE49-F238E27FC236}">
                <a16:creationId xmlns:a16="http://schemas.microsoft.com/office/drawing/2014/main" id="{3022B1DA-165F-4ABB-B4B5-D088B2E0C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7432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insect</a:t>
            </a:r>
          </a:p>
        </p:txBody>
      </p:sp>
      <p:sp>
        <p:nvSpPr>
          <p:cNvPr id="33897" name="Line 105">
            <a:extLst>
              <a:ext uri="{FF2B5EF4-FFF2-40B4-BE49-F238E27FC236}">
                <a16:creationId xmlns:a16="http://schemas.microsoft.com/office/drawing/2014/main" id="{B4A90228-B1BE-4B2E-BD64-3CF83E584F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14478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98" name="Line 106">
            <a:extLst>
              <a:ext uri="{FF2B5EF4-FFF2-40B4-BE49-F238E27FC236}">
                <a16:creationId xmlns:a16="http://schemas.microsoft.com/office/drawing/2014/main" id="{5A1A7A4C-E98A-4710-A86E-3ACCC5081F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5600" y="2743200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900" name="Line 108">
            <a:extLst>
              <a:ext uri="{FF2B5EF4-FFF2-40B4-BE49-F238E27FC236}">
                <a16:creationId xmlns:a16="http://schemas.microsoft.com/office/drawing/2014/main" id="{67BECDE9-0AA1-4400-B8A7-A97835D994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6200" y="14478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901" name="Line 109">
            <a:extLst>
              <a:ext uri="{FF2B5EF4-FFF2-40B4-BE49-F238E27FC236}">
                <a16:creationId xmlns:a16="http://schemas.microsoft.com/office/drawing/2014/main" id="{1664D082-071A-476D-84C7-F8640784D724}"/>
              </a:ext>
            </a:extLst>
          </p:cNvPr>
          <p:cNvSpPr>
            <a:spLocks noChangeShapeType="1"/>
          </p:cNvSpPr>
          <p:nvPr/>
        </p:nvSpPr>
        <p:spPr bwMode="auto">
          <a:xfrm rot="37953">
            <a:off x="4646613" y="2743200"/>
            <a:ext cx="527050" cy="1136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761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3" descr="C:\WINDOWS\Desktop\Sei Haw\Teacher resources\Powerpoint slides\Mel Final PPTs\Ch 16 Structure of Ischaemum\2-10 flipped.jpg">
            <a:extLst>
              <a:ext uri="{FF2B5EF4-FFF2-40B4-BE49-F238E27FC236}">
                <a16:creationId xmlns:a16="http://schemas.microsoft.com/office/drawing/2014/main" id="{E384879D-61FE-4392-9411-84A5362B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1525588"/>
            <a:ext cx="43878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85B07619-F479-463A-9308-9BB305C35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53213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C9F96564-8AD2-4E43-AAC5-831C5FD64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729413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E3E888A4-63B7-44E2-80FE-F0330679BEC1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B9684C8-0BDD-4A51-88F9-7E3CE20B8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729413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8A70A11-68C6-4D98-B605-993D33636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729413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2B9C402-4215-443F-89F9-541E2113B59F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/>
              <a:t>35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7175" name="Line 10">
            <a:extLst>
              <a:ext uri="{FF2B5EF4-FFF2-40B4-BE49-F238E27FC236}">
                <a16:creationId xmlns:a16="http://schemas.microsoft.com/office/drawing/2014/main" id="{8A01B5CF-0F19-4974-BBD6-4E3C79A71F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38862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6" name="Text Box 11">
            <a:extLst>
              <a:ext uri="{FF2B5EF4-FFF2-40B4-BE49-F238E27FC236}">
                <a16:creationId xmlns:a16="http://schemas.microsoft.com/office/drawing/2014/main" id="{2A36C423-EB96-4483-B78F-87502DB65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910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lodicule</a:t>
            </a:r>
          </a:p>
        </p:txBody>
      </p:sp>
      <p:sp>
        <p:nvSpPr>
          <p:cNvPr id="7177" name="Line 12">
            <a:extLst>
              <a:ext uri="{FF2B5EF4-FFF2-40B4-BE49-F238E27FC236}">
                <a16:creationId xmlns:a16="http://schemas.microsoft.com/office/drawing/2014/main" id="{5C19B5DE-EABD-4225-95CF-C0DCDB5D8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40386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8" name="Line 13">
            <a:extLst>
              <a:ext uri="{FF2B5EF4-FFF2-40B4-BE49-F238E27FC236}">
                <a16:creationId xmlns:a16="http://schemas.microsoft.com/office/drawing/2014/main" id="{84EF3DDB-3C63-4668-8D39-621156CE4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3622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9" name="Text Box 14">
            <a:extLst>
              <a:ext uri="{FF2B5EF4-FFF2-40B4-BE49-F238E27FC236}">
                <a16:creationId xmlns:a16="http://schemas.microsoft.com/office/drawing/2014/main" id="{E858C3AB-9D83-4953-9DCB-57912F140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724401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flowering bract (scale)</a:t>
            </a:r>
          </a:p>
        </p:txBody>
      </p:sp>
      <p:sp>
        <p:nvSpPr>
          <p:cNvPr id="7180" name="Text Box 15">
            <a:extLst>
              <a:ext uri="{FF2B5EF4-FFF2-40B4-BE49-F238E27FC236}">
                <a16:creationId xmlns:a16="http://schemas.microsoft.com/office/drawing/2014/main" id="{83E3AE7D-857B-4C5A-A173-933189FF0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559050"/>
            <a:ext cx="1600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feathery stigmas hanging out of the bracts</a:t>
            </a:r>
          </a:p>
        </p:txBody>
      </p:sp>
      <p:sp>
        <p:nvSpPr>
          <p:cNvPr id="7181" name="Line 16">
            <a:extLst>
              <a:ext uri="{FF2B5EF4-FFF2-40B4-BE49-F238E27FC236}">
                <a16:creationId xmlns:a16="http://schemas.microsoft.com/office/drawing/2014/main" id="{E4C71763-2017-4C11-9993-8C29D9A318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57800" y="2057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2" name="Text Box 17">
            <a:extLst>
              <a:ext uri="{FF2B5EF4-FFF2-40B4-BE49-F238E27FC236}">
                <a16:creationId xmlns:a16="http://schemas.microsoft.com/office/drawing/2014/main" id="{2C2DCB2D-1007-4D45-A7BB-6E900821C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2880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anther</a:t>
            </a:r>
          </a:p>
        </p:txBody>
      </p:sp>
      <p:sp>
        <p:nvSpPr>
          <p:cNvPr id="7183" name="Line 18">
            <a:extLst>
              <a:ext uri="{FF2B5EF4-FFF2-40B4-BE49-F238E27FC236}">
                <a16:creationId xmlns:a16="http://schemas.microsoft.com/office/drawing/2014/main" id="{1A7CA91E-5275-4CFC-9A33-2D34A2F7D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1905000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4" name="Text Box 19">
            <a:extLst>
              <a:ext uri="{FF2B5EF4-FFF2-40B4-BE49-F238E27FC236}">
                <a16:creationId xmlns:a16="http://schemas.microsoft.com/office/drawing/2014/main" id="{0D339B37-650F-4E51-A035-DEC9B068A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343401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non-flowering bract (scale)</a:t>
            </a:r>
          </a:p>
        </p:txBody>
      </p:sp>
      <p:sp>
        <p:nvSpPr>
          <p:cNvPr id="7185" name="Line 20">
            <a:extLst>
              <a:ext uri="{FF2B5EF4-FFF2-40B4-BE49-F238E27FC236}">
                <a16:creationId xmlns:a16="http://schemas.microsoft.com/office/drawing/2014/main" id="{E3FECC51-2E6F-48E8-A9A3-A6AFB7472F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6" name="Line 22">
            <a:extLst>
              <a:ext uri="{FF2B5EF4-FFF2-40B4-BE49-F238E27FC236}">
                <a16:creationId xmlns:a16="http://schemas.microsoft.com/office/drawing/2014/main" id="{1A483EB4-3F05-4902-A082-A870CA4FE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9718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Text Box 23">
            <a:extLst>
              <a:ext uri="{FF2B5EF4-FFF2-40B4-BE49-F238E27FC236}">
                <a16:creationId xmlns:a16="http://schemas.microsoft.com/office/drawing/2014/main" id="{2DAB244B-A011-433A-813E-0A3706AA3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3528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filament</a:t>
            </a:r>
          </a:p>
        </p:txBody>
      </p:sp>
      <p:sp>
        <p:nvSpPr>
          <p:cNvPr id="7188" name="Line 24">
            <a:extLst>
              <a:ext uri="{FF2B5EF4-FFF2-40B4-BE49-F238E27FC236}">
                <a16:creationId xmlns:a16="http://schemas.microsoft.com/office/drawing/2014/main" id="{88A707C7-FDA2-4045-8C23-111D4C5046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23622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Line 25">
            <a:extLst>
              <a:ext uri="{FF2B5EF4-FFF2-40B4-BE49-F238E27FC236}">
                <a16:creationId xmlns:a16="http://schemas.microsoft.com/office/drawing/2014/main" id="{94F8A28E-1B2A-4A59-82C5-5CB89BDEB5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14800" y="32766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6">
            <a:extLst>
              <a:ext uri="{FF2B5EF4-FFF2-40B4-BE49-F238E27FC236}">
                <a16:creationId xmlns:a16="http://schemas.microsoft.com/office/drawing/2014/main" id="{7DA8CD7D-3AFF-4432-96AA-540970EDF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438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Line 27">
            <a:extLst>
              <a:ext uri="{FF2B5EF4-FFF2-40B4-BE49-F238E27FC236}">
                <a16:creationId xmlns:a16="http://schemas.microsoft.com/office/drawing/2014/main" id="{499DB375-1FD9-49E5-9572-B51C53960E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362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Text Box 28">
            <a:extLst>
              <a:ext uri="{FF2B5EF4-FFF2-40B4-BE49-F238E27FC236}">
                <a16:creationId xmlns:a16="http://schemas.microsoft.com/office/drawing/2014/main" id="{B1A480A7-7F63-40C1-96A6-43098F27B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098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lower male flower</a:t>
            </a:r>
          </a:p>
        </p:txBody>
      </p:sp>
      <p:sp>
        <p:nvSpPr>
          <p:cNvPr id="7193" name="Line 29">
            <a:extLst>
              <a:ext uri="{FF2B5EF4-FFF2-40B4-BE49-F238E27FC236}">
                <a16:creationId xmlns:a16="http://schemas.microsoft.com/office/drawing/2014/main" id="{BAF779BC-A590-4F72-853C-8E843421E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1371600"/>
            <a:ext cx="1447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Line 30">
            <a:extLst>
              <a:ext uri="{FF2B5EF4-FFF2-40B4-BE49-F238E27FC236}">
                <a16:creationId xmlns:a16="http://schemas.microsoft.com/office/drawing/2014/main" id="{E5B25E3B-9770-465B-9685-65353FF662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13716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Line 31">
            <a:extLst>
              <a:ext uri="{FF2B5EF4-FFF2-40B4-BE49-F238E27FC236}">
                <a16:creationId xmlns:a16="http://schemas.microsoft.com/office/drawing/2014/main" id="{30378FE5-C937-4F12-836B-61E05C2549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0" y="2133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Line 32">
            <a:extLst>
              <a:ext uri="{FF2B5EF4-FFF2-40B4-BE49-F238E27FC236}">
                <a16:creationId xmlns:a16="http://schemas.microsoft.com/office/drawing/2014/main" id="{85F4298E-67E8-4F4C-9D28-D036721667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1371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7" name="Text Box 33">
            <a:extLst>
              <a:ext uri="{FF2B5EF4-FFF2-40B4-BE49-F238E27FC236}">
                <a16:creationId xmlns:a16="http://schemas.microsoft.com/office/drawing/2014/main" id="{B7DE6F0C-8957-44AE-868D-61D6CD51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1430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upper bisexual flower</a:t>
            </a:r>
          </a:p>
        </p:txBody>
      </p:sp>
      <p:sp>
        <p:nvSpPr>
          <p:cNvPr id="7198" name="Text Box 35">
            <a:extLst>
              <a:ext uri="{FF2B5EF4-FFF2-40B4-BE49-F238E27FC236}">
                <a16:creationId xmlns:a16="http://schemas.microsoft.com/office/drawing/2014/main" id="{B777B2F8-267E-462A-9D54-B705A8EE5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257800"/>
            <a:ext cx="8229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 sz="1800"/>
              <a:t>  The mature stamens have long filaments that hang downwards and can swing freely. We say the filaments are </a:t>
            </a:r>
            <a:r>
              <a:rPr lang="en-US" altLang="en-US" sz="1800" b="1"/>
              <a:t>pendulous</a:t>
            </a:r>
            <a:r>
              <a:rPr lang="en-US" altLang="en-US" sz="1800"/>
              <a:t>.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 sz="1800"/>
              <a:t> The filaments hang out of the bracts, exposing the mature anthers to the wind.</a:t>
            </a:r>
          </a:p>
        </p:txBody>
      </p:sp>
      <p:pic>
        <p:nvPicPr>
          <p:cNvPr id="7199" name="Picture 40">
            <a:extLst>
              <a:ext uri="{FF2B5EF4-FFF2-40B4-BE49-F238E27FC236}">
                <a16:creationId xmlns:a16="http://schemas.microsoft.com/office/drawing/2014/main" id="{82D7FE36-810B-4E31-B910-33DD3810E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8382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0" name="Rectangle 41">
            <a:extLst>
              <a:ext uri="{FF2B5EF4-FFF2-40B4-BE49-F238E27FC236}">
                <a16:creationId xmlns:a16="http://schemas.microsoft.com/office/drawing/2014/main" id="{4A7BD845-8B47-48D0-8E7E-8CE90A41D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"/>
            <a:ext cx="88392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Pollination in a Wind-pollinated Flower (</a:t>
            </a:r>
            <a:r>
              <a:rPr lang="en-US" altLang="en-US" i="1">
                <a:solidFill>
                  <a:schemeClr val="tx2"/>
                </a:solidFill>
                <a:latin typeface="Arial" panose="020B0604020202020204" pitchFamily="34" charset="0"/>
              </a:rPr>
              <a:t>Ischaemum muticum</a:t>
            </a: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en-US" altLang="en-US" sz="40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54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0600504D-0BC4-48B4-96C6-35D70B397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53213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2D61EEA1-12C9-4335-942B-207F18B36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729413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7DDFB6D-1C9A-4E1B-9997-CA21478BBD15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A0176BA5-6795-495B-B311-BC7DD6DD3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729413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9221" name="Rectangle 6">
            <a:extLst>
              <a:ext uri="{FF2B5EF4-FFF2-40B4-BE49-F238E27FC236}">
                <a16:creationId xmlns:a16="http://schemas.microsoft.com/office/drawing/2014/main" id="{85CC796D-65A5-4451-82CE-77DEE132A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729413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38C76D0-7EEA-44DC-913A-BDCC0E71CC73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/>
              <a:t>36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9222" name="Text Box 34">
            <a:extLst>
              <a:ext uri="{FF2B5EF4-FFF2-40B4-BE49-F238E27FC236}">
                <a16:creationId xmlns:a16="http://schemas.microsoft.com/office/drawing/2014/main" id="{BF3329CB-0318-46C0-B537-BA1EF4B8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2578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 sz="1800"/>
              <a:t>  When the filaments sway in the wind, the dust-like pollen is shaken free and carried away by the wind.</a:t>
            </a:r>
          </a:p>
        </p:txBody>
      </p:sp>
      <p:pic>
        <p:nvPicPr>
          <p:cNvPr id="9223" name="Picture 35">
            <a:extLst>
              <a:ext uri="{FF2B5EF4-FFF2-40B4-BE49-F238E27FC236}">
                <a16:creationId xmlns:a16="http://schemas.microsoft.com/office/drawing/2014/main" id="{0C8F215C-962C-49A6-99E5-3EF9EE3B9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4343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Line 37">
            <a:extLst>
              <a:ext uri="{FF2B5EF4-FFF2-40B4-BE49-F238E27FC236}">
                <a16:creationId xmlns:a16="http://schemas.microsoft.com/office/drawing/2014/main" id="{C0D9819D-18B8-4505-8FCB-673DACF69E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38862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5" name="Text Box 38">
            <a:extLst>
              <a:ext uri="{FF2B5EF4-FFF2-40B4-BE49-F238E27FC236}">
                <a16:creationId xmlns:a16="http://schemas.microsoft.com/office/drawing/2014/main" id="{14AB03BF-B8D1-4F25-ABDF-2F674D577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910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lodicule</a:t>
            </a:r>
          </a:p>
        </p:txBody>
      </p:sp>
      <p:sp>
        <p:nvSpPr>
          <p:cNvPr id="9226" name="Line 39">
            <a:extLst>
              <a:ext uri="{FF2B5EF4-FFF2-40B4-BE49-F238E27FC236}">
                <a16:creationId xmlns:a16="http://schemas.microsoft.com/office/drawing/2014/main" id="{836FE6E0-67EA-419D-AA38-DFBEEE642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40386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7" name="Line 40">
            <a:extLst>
              <a:ext uri="{FF2B5EF4-FFF2-40B4-BE49-F238E27FC236}">
                <a16:creationId xmlns:a16="http://schemas.microsoft.com/office/drawing/2014/main" id="{1ADC62A9-8788-4E09-AAFF-27A52B7EF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3622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8" name="Text Box 41">
            <a:extLst>
              <a:ext uri="{FF2B5EF4-FFF2-40B4-BE49-F238E27FC236}">
                <a16:creationId xmlns:a16="http://schemas.microsoft.com/office/drawing/2014/main" id="{B0DABFBB-CB0F-43D0-A86E-88A9CE63E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724401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flowering bract (scale)</a:t>
            </a:r>
          </a:p>
        </p:txBody>
      </p:sp>
      <p:sp>
        <p:nvSpPr>
          <p:cNvPr id="9229" name="Text Box 42">
            <a:extLst>
              <a:ext uri="{FF2B5EF4-FFF2-40B4-BE49-F238E27FC236}">
                <a16:creationId xmlns:a16="http://schemas.microsoft.com/office/drawing/2014/main" id="{82DD6372-777F-4768-A56B-2847F2EB1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559050"/>
            <a:ext cx="1600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feathery stigmas hanging out of the bracts</a:t>
            </a:r>
          </a:p>
        </p:txBody>
      </p:sp>
      <p:sp>
        <p:nvSpPr>
          <p:cNvPr id="9230" name="Line 43">
            <a:extLst>
              <a:ext uri="{FF2B5EF4-FFF2-40B4-BE49-F238E27FC236}">
                <a16:creationId xmlns:a16="http://schemas.microsoft.com/office/drawing/2014/main" id="{1CDBEE1B-5886-4C2D-9633-5AD61295FA5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57800" y="2057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1" name="Text Box 44">
            <a:extLst>
              <a:ext uri="{FF2B5EF4-FFF2-40B4-BE49-F238E27FC236}">
                <a16:creationId xmlns:a16="http://schemas.microsoft.com/office/drawing/2014/main" id="{D250EA5A-F97F-4C6F-B86E-535AE8816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2880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anther</a:t>
            </a:r>
          </a:p>
        </p:txBody>
      </p:sp>
      <p:sp>
        <p:nvSpPr>
          <p:cNvPr id="9232" name="Line 45">
            <a:extLst>
              <a:ext uri="{FF2B5EF4-FFF2-40B4-BE49-F238E27FC236}">
                <a16:creationId xmlns:a16="http://schemas.microsoft.com/office/drawing/2014/main" id="{80A2C570-8571-473A-928F-BB3153528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1905000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3" name="Text Box 46">
            <a:extLst>
              <a:ext uri="{FF2B5EF4-FFF2-40B4-BE49-F238E27FC236}">
                <a16:creationId xmlns:a16="http://schemas.microsoft.com/office/drawing/2014/main" id="{88F8F173-E636-4B2D-9E5C-6D19E548A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343401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non-flowering bract (scale)</a:t>
            </a:r>
          </a:p>
        </p:txBody>
      </p:sp>
      <p:sp>
        <p:nvSpPr>
          <p:cNvPr id="9234" name="Line 47">
            <a:extLst>
              <a:ext uri="{FF2B5EF4-FFF2-40B4-BE49-F238E27FC236}">
                <a16:creationId xmlns:a16="http://schemas.microsoft.com/office/drawing/2014/main" id="{0D8A6C11-8E87-4FB8-BB56-F809C9A4BB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5" name="Line 48">
            <a:extLst>
              <a:ext uri="{FF2B5EF4-FFF2-40B4-BE49-F238E27FC236}">
                <a16:creationId xmlns:a16="http://schemas.microsoft.com/office/drawing/2014/main" id="{52671A95-64D9-4DAD-AAB0-AD527076B5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9718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6" name="Text Box 49">
            <a:extLst>
              <a:ext uri="{FF2B5EF4-FFF2-40B4-BE49-F238E27FC236}">
                <a16:creationId xmlns:a16="http://schemas.microsoft.com/office/drawing/2014/main" id="{D70BCDED-77DF-412C-B2E6-0C3892673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3528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filament</a:t>
            </a:r>
          </a:p>
        </p:txBody>
      </p:sp>
      <p:sp>
        <p:nvSpPr>
          <p:cNvPr id="9237" name="Line 50">
            <a:extLst>
              <a:ext uri="{FF2B5EF4-FFF2-40B4-BE49-F238E27FC236}">
                <a16:creationId xmlns:a16="http://schemas.microsoft.com/office/drawing/2014/main" id="{DEDDA2C2-1717-485A-BF65-6CA30E25D6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23622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8" name="Line 51">
            <a:extLst>
              <a:ext uri="{FF2B5EF4-FFF2-40B4-BE49-F238E27FC236}">
                <a16:creationId xmlns:a16="http://schemas.microsoft.com/office/drawing/2014/main" id="{B57DD545-838E-4500-9FB0-D3167D96A2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14800" y="32766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9" name="Line 52">
            <a:extLst>
              <a:ext uri="{FF2B5EF4-FFF2-40B4-BE49-F238E27FC236}">
                <a16:creationId xmlns:a16="http://schemas.microsoft.com/office/drawing/2014/main" id="{D30AE9C8-EC08-4742-9AF1-88DB0E3DA5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438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0" name="Line 53">
            <a:extLst>
              <a:ext uri="{FF2B5EF4-FFF2-40B4-BE49-F238E27FC236}">
                <a16:creationId xmlns:a16="http://schemas.microsoft.com/office/drawing/2014/main" id="{B71EAE5E-7261-48B6-B032-D0AFE8639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362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1" name="Text Box 54">
            <a:extLst>
              <a:ext uri="{FF2B5EF4-FFF2-40B4-BE49-F238E27FC236}">
                <a16:creationId xmlns:a16="http://schemas.microsoft.com/office/drawing/2014/main" id="{0A5CE26E-3DC3-4A6F-B2FE-B3C2864F4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098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lower male flower</a:t>
            </a:r>
          </a:p>
        </p:txBody>
      </p:sp>
      <p:sp>
        <p:nvSpPr>
          <p:cNvPr id="9242" name="Line 55">
            <a:extLst>
              <a:ext uri="{FF2B5EF4-FFF2-40B4-BE49-F238E27FC236}">
                <a16:creationId xmlns:a16="http://schemas.microsoft.com/office/drawing/2014/main" id="{8E27E1FA-D446-4AE7-BC03-485877337C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1371600"/>
            <a:ext cx="1447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3" name="Line 56">
            <a:extLst>
              <a:ext uri="{FF2B5EF4-FFF2-40B4-BE49-F238E27FC236}">
                <a16:creationId xmlns:a16="http://schemas.microsoft.com/office/drawing/2014/main" id="{3CAAA06A-77F0-41E3-9E12-E347B70AB2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13716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4" name="Line 57">
            <a:extLst>
              <a:ext uri="{FF2B5EF4-FFF2-40B4-BE49-F238E27FC236}">
                <a16:creationId xmlns:a16="http://schemas.microsoft.com/office/drawing/2014/main" id="{617C8C38-AE0A-4978-8BCC-075E4243F0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0" y="2133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5" name="Line 58">
            <a:extLst>
              <a:ext uri="{FF2B5EF4-FFF2-40B4-BE49-F238E27FC236}">
                <a16:creationId xmlns:a16="http://schemas.microsoft.com/office/drawing/2014/main" id="{4BAE9F06-FCDB-44F7-B805-6FC114123F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1371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6" name="Text Box 59">
            <a:extLst>
              <a:ext uri="{FF2B5EF4-FFF2-40B4-BE49-F238E27FC236}">
                <a16:creationId xmlns:a16="http://schemas.microsoft.com/office/drawing/2014/main" id="{227A94C1-C1C1-4EB5-BD9E-DB64CC3A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1430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upper bisexual flower</a:t>
            </a:r>
          </a:p>
        </p:txBody>
      </p:sp>
      <p:sp>
        <p:nvSpPr>
          <p:cNvPr id="9247" name="Line 64">
            <a:extLst>
              <a:ext uri="{FF2B5EF4-FFF2-40B4-BE49-F238E27FC236}">
                <a16:creationId xmlns:a16="http://schemas.microsoft.com/office/drawing/2014/main" id="{2416A611-AAE0-4B5C-BC7D-8641DBF4B905}"/>
              </a:ext>
            </a:extLst>
          </p:cNvPr>
          <p:cNvSpPr>
            <a:spLocks noChangeShapeType="1"/>
          </p:cNvSpPr>
          <p:nvPr/>
        </p:nvSpPr>
        <p:spPr bwMode="auto">
          <a:xfrm rot="21281678">
            <a:off x="5405439" y="1371601"/>
            <a:ext cx="384175" cy="60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8" name="Text Box 65">
            <a:extLst>
              <a:ext uri="{FF2B5EF4-FFF2-40B4-BE49-F238E27FC236}">
                <a16:creationId xmlns:a16="http://schemas.microsoft.com/office/drawing/2014/main" id="{0D6FA0F6-07E0-43C3-A68A-1D457A32F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0668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pollen grains</a:t>
            </a:r>
          </a:p>
        </p:txBody>
      </p:sp>
      <p:sp>
        <p:nvSpPr>
          <p:cNvPr id="9249" name="Line 66">
            <a:extLst>
              <a:ext uri="{FF2B5EF4-FFF2-40B4-BE49-F238E27FC236}">
                <a16:creationId xmlns:a16="http://schemas.microsoft.com/office/drawing/2014/main" id="{0DDF3D54-C87E-43F3-9A40-02F329B0C0C2}"/>
              </a:ext>
            </a:extLst>
          </p:cNvPr>
          <p:cNvSpPr>
            <a:spLocks noChangeShapeType="1"/>
          </p:cNvSpPr>
          <p:nvPr/>
        </p:nvSpPr>
        <p:spPr bwMode="auto">
          <a:xfrm rot="21281678">
            <a:off x="5400676" y="1363663"/>
            <a:ext cx="54451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250" name="Picture 72">
            <a:extLst>
              <a:ext uri="{FF2B5EF4-FFF2-40B4-BE49-F238E27FC236}">
                <a16:creationId xmlns:a16="http://schemas.microsoft.com/office/drawing/2014/main" id="{BA1406B4-CD56-460C-B286-45584B872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8382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1" name="Rectangle 73">
            <a:extLst>
              <a:ext uri="{FF2B5EF4-FFF2-40B4-BE49-F238E27FC236}">
                <a16:creationId xmlns:a16="http://schemas.microsoft.com/office/drawing/2014/main" id="{27A5A885-0F58-4436-8BE8-74DD1ADFE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"/>
            <a:ext cx="88392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Pollination in a Wind-pollinated Flower (</a:t>
            </a:r>
            <a:r>
              <a:rPr lang="en-US" altLang="en-US" i="1">
                <a:solidFill>
                  <a:schemeClr val="tx2"/>
                </a:solidFill>
                <a:latin typeface="Arial" panose="020B0604020202020204" pitchFamily="34" charset="0"/>
              </a:rPr>
              <a:t>Ischaemum muticum</a:t>
            </a: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en-US" altLang="en-US" sz="40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62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04704FB7-2E06-498F-90EE-6D36F6E8B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8382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15ADC8C1-4699-497F-878A-296C11C68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53213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0048B64-CF2F-4606-B71F-FB32D38DB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729413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1CD7BB0-C21F-4B9F-8C92-4BE42A3AFC98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/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A589EA18-CBB5-4E8B-906C-EAF33EC7A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729413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CA6516ED-37AE-4A57-89D9-463312A62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729413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034813A-086B-46C6-B613-CE07847E3C72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/>
              <a:t>37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0869020A-0C96-420D-BC0C-2231CB0BB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"/>
            <a:ext cx="88392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Pollination in a Wind-pollinated Flower (</a:t>
            </a:r>
            <a:r>
              <a:rPr lang="en-US" altLang="en-US" i="1">
                <a:solidFill>
                  <a:schemeClr val="tx2"/>
                </a:solidFill>
                <a:latin typeface="Arial" panose="020B0604020202020204" pitchFamily="34" charset="0"/>
              </a:rPr>
              <a:t>Ischaemum muticum</a:t>
            </a: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en-US" altLang="en-US" sz="40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85FA082A-4C5E-4F8D-8DE3-6BE5EB74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257800"/>
            <a:ext cx="82296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 sz="1800"/>
              <a:t> The mature stigmas do not hang freely but project out of the bracts. They are large, extended and feathery. 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 sz="1800"/>
              <a:t> Thus, they provide a large surface area to receive any pollen that is floating around in the wind.</a:t>
            </a:r>
          </a:p>
        </p:txBody>
      </p:sp>
      <p:pic>
        <p:nvPicPr>
          <p:cNvPr id="13321" name="Picture 33">
            <a:extLst>
              <a:ext uri="{FF2B5EF4-FFF2-40B4-BE49-F238E27FC236}">
                <a16:creationId xmlns:a16="http://schemas.microsoft.com/office/drawing/2014/main" id="{DAB49FF2-2B5C-4B9C-95F8-48EC68DBE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4267200" cy="360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Line 39">
            <a:extLst>
              <a:ext uri="{FF2B5EF4-FFF2-40B4-BE49-F238E27FC236}">
                <a16:creationId xmlns:a16="http://schemas.microsoft.com/office/drawing/2014/main" id="{D1DDFA28-897B-4B49-AF9A-A7CD96310C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38862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3" name="Text Box 40">
            <a:extLst>
              <a:ext uri="{FF2B5EF4-FFF2-40B4-BE49-F238E27FC236}">
                <a16:creationId xmlns:a16="http://schemas.microsoft.com/office/drawing/2014/main" id="{9143C478-0507-4C4C-A9B1-AD55FE10C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910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lodicule</a:t>
            </a:r>
          </a:p>
        </p:txBody>
      </p:sp>
      <p:sp>
        <p:nvSpPr>
          <p:cNvPr id="13324" name="Line 41">
            <a:extLst>
              <a:ext uri="{FF2B5EF4-FFF2-40B4-BE49-F238E27FC236}">
                <a16:creationId xmlns:a16="http://schemas.microsoft.com/office/drawing/2014/main" id="{4610379A-AC95-4F51-BD87-FA1D13A725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40386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5" name="Line 42">
            <a:extLst>
              <a:ext uri="{FF2B5EF4-FFF2-40B4-BE49-F238E27FC236}">
                <a16:creationId xmlns:a16="http://schemas.microsoft.com/office/drawing/2014/main" id="{6CE53763-E51E-49FA-AA57-179A35DD3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3622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6" name="Text Box 43">
            <a:extLst>
              <a:ext uri="{FF2B5EF4-FFF2-40B4-BE49-F238E27FC236}">
                <a16:creationId xmlns:a16="http://schemas.microsoft.com/office/drawing/2014/main" id="{B91AC549-EACC-48F7-9471-97595656F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724401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flowering bract (scale)</a:t>
            </a:r>
          </a:p>
        </p:txBody>
      </p:sp>
      <p:sp>
        <p:nvSpPr>
          <p:cNvPr id="13327" name="Text Box 44">
            <a:extLst>
              <a:ext uri="{FF2B5EF4-FFF2-40B4-BE49-F238E27FC236}">
                <a16:creationId xmlns:a16="http://schemas.microsoft.com/office/drawing/2014/main" id="{EF9367E9-20F3-4A66-99BC-A3C561942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559050"/>
            <a:ext cx="1600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feathery stigmas hanging out of the bracts</a:t>
            </a:r>
          </a:p>
        </p:txBody>
      </p:sp>
      <p:sp>
        <p:nvSpPr>
          <p:cNvPr id="13328" name="Line 45">
            <a:extLst>
              <a:ext uri="{FF2B5EF4-FFF2-40B4-BE49-F238E27FC236}">
                <a16:creationId xmlns:a16="http://schemas.microsoft.com/office/drawing/2014/main" id="{26506CA6-1BC2-442F-BB00-2E7A8D7B25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57800" y="2057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9" name="Text Box 46">
            <a:extLst>
              <a:ext uri="{FF2B5EF4-FFF2-40B4-BE49-F238E27FC236}">
                <a16:creationId xmlns:a16="http://schemas.microsoft.com/office/drawing/2014/main" id="{DA964862-8B85-44FA-B7E5-7FAEC17DA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2880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anther</a:t>
            </a:r>
          </a:p>
        </p:txBody>
      </p:sp>
      <p:sp>
        <p:nvSpPr>
          <p:cNvPr id="13330" name="Line 47">
            <a:extLst>
              <a:ext uri="{FF2B5EF4-FFF2-40B4-BE49-F238E27FC236}">
                <a16:creationId xmlns:a16="http://schemas.microsoft.com/office/drawing/2014/main" id="{7E9BAC6B-B0C8-4B0D-82D5-20605B07E7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1905000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1" name="Text Box 48">
            <a:extLst>
              <a:ext uri="{FF2B5EF4-FFF2-40B4-BE49-F238E27FC236}">
                <a16:creationId xmlns:a16="http://schemas.microsoft.com/office/drawing/2014/main" id="{9CBF1B73-601F-4C31-B869-7A8DCD40C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343401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non-flowering bract (scale)</a:t>
            </a:r>
          </a:p>
        </p:txBody>
      </p:sp>
      <p:sp>
        <p:nvSpPr>
          <p:cNvPr id="13332" name="Line 49">
            <a:extLst>
              <a:ext uri="{FF2B5EF4-FFF2-40B4-BE49-F238E27FC236}">
                <a16:creationId xmlns:a16="http://schemas.microsoft.com/office/drawing/2014/main" id="{07924373-0950-46A4-8A3F-BE4117FD0B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3" name="Line 50">
            <a:extLst>
              <a:ext uri="{FF2B5EF4-FFF2-40B4-BE49-F238E27FC236}">
                <a16:creationId xmlns:a16="http://schemas.microsoft.com/office/drawing/2014/main" id="{399A4D46-0B83-4BE7-B9DF-35D857F00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9718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4" name="Text Box 51">
            <a:extLst>
              <a:ext uri="{FF2B5EF4-FFF2-40B4-BE49-F238E27FC236}">
                <a16:creationId xmlns:a16="http://schemas.microsoft.com/office/drawing/2014/main" id="{5983B461-052C-4F84-BFDC-2A90C911F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3528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filament</a:t>
            </a:r>
          </a:p>
        </p:txBody>
      </p:sp>
      <p:sp>
        <p:nvSpPr>
          <p:cNvPr id="13335" name="Line 52">
            <a:extLst>
              <a:ext uri="{FF2B5EF4-FFF2-40B4-BE49-F238E27FC236}">
                <a16:creationId xmlns:a16="http://schemas.microsoft.com/office/drawing/2014/main" id="{E22CEA2D-5868-4277-A960-1D8237FBCB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23622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6" name="Line 53">
            <a:extLst>
              <a:ext uri="{FF2B5EF4-FFF2-40B4-BE49-F238E27FC236}">
                <a16:creationId xmlns:a16="http://schemas.microsoft.com/office/drawing/2014/main" id="{A871DA70-C44E-41F3-B358-815A9DF4DC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14800" y="32766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7" name="Line 54">
            <a:extLst>
              <a:ext uri="{FF2B5EF4-FFF2-40B4-BE49-F238E27FC236}">
                <a16:creationId xmlns:a16="http://schemas.microsoft.com/office/drawing/2014/main" id="{F674DD4E-8BDB-42AF-97F0-C4D5DEF17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438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8" name="Line 55">
            <a:extLst>
              <a:ext uri="{FF2B5EF4-FFF2-40B4-BE49-F238E27FC236}">
                <a16:creationId xmlns:a16="http://schemas.microsoft.com/office/drawing/2014/main" id="{60ECE6AC-51CA-4E83-8144-D694EE2D1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362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9" name="Text Box 56">
            <a:extLst>
              <a:ext uri="{FF2B5EF4-FFF2-40B4-BE49-F238E27FC236}">
                <a16:creationId xmlns:a16="http://schemas.microsoft.com/office/drawing/2014/main" id="{A5E538A4-6573-4AAB-9AB2-5B3BB96C6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098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lower male flower</a:t>
            </a:r>
          </a:p>
        </p:txBody>
      </p:sp>
      <p:sp>
        <p:nvSpPr>
          <p:cNvPr id="13340" name="Line 57">
            <a:extLst>
              <a:ext uri="{FF2B5EF4-FFF2-40B4-BE49-F238E27FC236}">
                <a16:creationId xmlns:a16="http://schemas.microsoft.com/office/drawing/2014/main" id="{F76401B1-EBF7-4FAB-8876-49FA4EFA8F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143000"/>
            <a:ext cx="1447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41" name="Line 58">
            <a:extLst>
              <a:ext uri="{FF2B5EF4-FFF2-40B4-BE49-F238E27FC236}">
                <a16:creationId xmlns:a16="http://schemas.microsoft.com/office/drawing/2014/main" id="{2A711240-720A-4036-A38D-3961427B6A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1371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42" name="Line 59">
            <a:extLst>
              <a:ext uri="{FF2B5EF4-FFF2-40B4-BE49-F238E27FC236}">
                <a16:creationId xmlns:a16="http://schemas.microsoft.com/office/drawing/2014/main" id="{5C27AB6E-5920-4E16-AC45-2D99750634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1905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43" name="Line 60">
            <a:extLst>
              <a:ext uri="{FF2B5EF4-FFF2-40B4-BE49-F238E27FC236}">
                <a16:creationId xmlns:a16="http://schemas.microsoft.com/office/drawing/2014/main" id="{73CE96F0-7494-4E32-B57D-5EEFDABA01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1143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44" name="Text Box 61">
            <a:extLst>
              <a:ext uri="{FF2B5EF4-FFF2-40B4-BE49-F238E27FC236}">
                <a16:creationId xmlns:a16="http://schemas.microsoft.com/office/drawing/2014/main" id="{415B2C1E-62AF-49C9-865D-7A92D823D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1430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upper bisexual flower</a:t>
            </a:r>
          </a:p>
        </p:txBody>
      </p:sp>
      <p:sp>
        <p:nvSpPr>
          <p:cNvPr id="13345" name="Line 68">
            <a:extLst>
              <a:ext uri="{FF2B5EF4-FFF2-40B4-BE49-F238E27FC236}">
                <a16:creationId xmlns:a16="http://schemas.microsoft.com/office/drawing/2014/main" id="{7280CE52-D108-48E9-B28D-65CDEB073211}"/>
              </a:ext>
            </a:extLst>
          </p:cNvPr>
          <p:cNvSpPr>
            <a:spLocks noChangeShapeType="1"/>
          </p:cNvSpPr>
          <p:nvPr/>
        </p:nvSpPr>
        <p:spPr bwMode="auto">
          <a:xfrm rot="21186228">
            <a:off x="5408614" y="1293813"/>
            <a:ext cx="1449387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46" name="Text Box 69">
            <a:extLst>
              <a:ext uri="{FF2B5EF4-FFF2-40B4-BE49-F238E27FC236}">
                <a16:creationId xmlns:a16="http://schemas.microsoft.com/office/drawing/2014/main" id="{206C3969-31AA-4C6F-9D7C-8C55678B8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0668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pollen grains</a:t>
            </a:r>
          </a:p>
        </p:txBody>
      </p:sp>
      <p:sp>
        <p:nvSpPr>
          <p:cNvPr id="13347" name="Line 70">
            <a:extLst>
              <a:ext uri="{FF2B5EF4-FFF2-40B4-BE49-F238E27FC236}">
                <a16:creationId xmlns:a16="http://schemas.microsoft.com/office/drawing/2014/main" id="{1DC9B16B-B9EA-406C-925E-7CDA868DA4D2}"/>
              </a:ext>
            </a:extLst>
          </p:cNvPr>
          <p:cNvSpPr>
            <a:spLocks noChangeShapeType="1"/>
          </p:cNvSpPr>
          <p:nvPr/>
        </p:nvSpPr>
        <p:spPr bwMode="auto">
          <a:xfrm rot="21597930">
            <a:off x="5334001" y="1371601"/>
            <a:ext cx="106997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950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A1A6-101B-4BE2-95C8-C646DBE6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FERTILISATION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AD79-795F-475E-98AE-A9A24A5B1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Describe the growth of the pollen tube and its entry into the ovule followed by fertilisation (production of endosperm and details of development are </a:t>
            </a:r>
            <a:r>
              <a:rPr lang="en-GB" b="1" dirty="0"/>
              <a:t>not</a:t>
            </a:r>
            <a:r>
              <a:rPr lang="en-GB" dirty="0"/>
              <a:t> required)</a:t>
            </a:r>
          </a:p>
          <a:p>
            <a:r>
              <a:rPr lang="en-GB" dirty="0"/>
              <a:t>Use a diagram to show the path taken by the pollen tube. 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771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6" descr="C:\WINDOWS\Desktop\Sei Haw\Teacher resources\Powerpoint slides\Mel Final PPTs\Ch 16 Fertilisation\2.jpg">
            <a:extLst>
              <a:ext uri="{FF2B5EF4-FFF2-40B4-BE49-F238E27FC236}">
                <a16:creationId xmlns:a16="http://schemas.microsoft.com/office/drawing/2014/main" id="{36BEF900-D88C-4A22-B769-F519930E2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1068389"/>
            <a:ext cx="22860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>
            <a:extLst>
              <a:ext uri="{FF2B5EF4-FFF2-40B4-BE49-F238E27FC236}">
                <a16:creationId xmlns:a16="http://schemas.microsoft.com/office/drawing/2014/main" id="{C4BD42FF-CDCC-46EC-9DE6-9D0818C00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>
            <a:extLst>
              <a:ext uri="{FF2B5EF4-FFF2-40B4-BE49-F238E27FC236}">
                <a16:creationId xmlns:a16="http://schemas.microsoft.com/office/drawing/2014/main" id="{9DAD261A-B72C-4F8A-B7D3-BD7F613E1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53213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en-US" sz="2400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14ECDD67-2FFD-4A3A-BA2F-99F6507F2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729413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50A67A7-C41C-436B-9EF2-728133690CBC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5126" name="Rectangle 5">
            <a:extLst>
              <a:ext uri="{FF2B5EF4-FFF2-40B4-BE49-F238E27FC236}">
                <a16:creationId xmlns:a16="http://schemas.microsoft.com/office/drawing/2014/main" id="{3DE86070-C7A9-4533-A915-0A2955CF9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729413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5127" name="Rectangle 6">
            <a:extLst>
              <a:ext uri="{FF2B5EF4-FFF2-40B4-BE49-F238E27FC236}">
                <a16:creationId xmlns:a16="http://schemas.microsoft.com/office/drawing/2014/main" id="{DB8C48A8-0427-4507-A801-6133894EC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729413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E3F3B3F-3C18-4250-AA4B-916416EDC8E8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5128" name="Text Box 70">
            <a:extLst>
              <a:ext uri="{FF2B5EF4-FFF2-40B4-BE49-F238E27FC236}">
                <a16:creationId xmlns:a16="http://schemas.microsoft.com/office/drawing/2014/main" id="{3A0D53C1-CCBD-46A1-B2C6-5F5A440C4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257800"/>
            <a:ext cx="7620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800"/>
              <a:t>After pollination, the pollen grains </a:t>
            </a:r>
            <a:r>
              <a:rPr lang="en-US" altLang="en-US" sz="1800" b="1"/>
              <a:t>germinate</a:t>
            </a:r>
            <a:r>
              <a:rPr lang="en-US" altLang="en-US" sz="1800"/>
              <a:t> in response to the sugary fluid secreted by the mature stigma.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endParaRPr lang="en-US" altLang="en-US" sz="1800"/>
          </a:p>
        </p:txBody>
      </p:sp>
      <p:sp>
        <p:nvSpPr>
          <p:cNvPr id="5129" name="Oval 96">
            <a:extLst>
              <a:ext uri="{FF2B5EF4-FFF2-40B4-BE49-F238E27FC236}">
                <a16:creationId xmlns:a16="http://schemas.microsoft.com/office/drawing/2014/main" id="{A9D993E2-5A6A-4E6D-8A79-8C89801A7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5334001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en-US" sz="1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130" name="Text Box 114">
            <a:extLst>
              <a:ext uri="{FF2B5EF4-FFF2-40B4-BE49-F238E27FC236}">
                <a16:creationId xmlns:a16="http://schemas.microsoft.com/office/drawing/2014/main" id="{6DE52F08-C2C4-44F1-A667-6DF88415A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2192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sugary fluid</a:t>
            </a:r>
            <a:endParaRPr lang="en-US" altLang="en-US" sz="1600"/>
          </a:p>
        </p:txBody>
      </p:sp>
      <p:sp>
        <p:nvSpPr>
          <p:cNvPr id="5131" name="Line 115">
            <a:extLst>
              <a:ext uri="{FF2B5EF4-FFF2-40B4-BE49-F238E27FC236}">
                <a16:creationId xmlns:a16="http://schemas.microsoft.com/office/drawing/2014/main" id="{1F2E01B0-B3C4-4043-859C-7E0BF0D150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1143000"/>
            <a:ext cx="1371600" cy="22860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2" name="Line 116">
            <a:extLst>
              <a:ext uri="{FF2B5EF4-FFF2-40B4-BE49-F238E27FC236}">
                <a16:creationId xmlns:a16="http://schemas.microsoft.com/office/drawing/2014/main" id="{394B5D1A-E1D0-4C17-92C0-6AF5A2542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143000"/>
            <a:ext cx="1219200" cy="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3" name="Text Box 117">
            <a:extLst>
              <a:ext uri="{FF2B5EF4-FFF2-40B4-BE49-F238E27FC236}">
                <a16:creationId xmlns:a16="http://schemas.microsoft.com/office/drawing/2014/main" id="{2D8E6E02-D38C-498A-8FD5-F36D94957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9906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pollen grain</a:t>
            </a:r>
          </a:p>
        </p:txBody>
      </p:sp>
      <p:sp>
        <p:nvSpPr>
          <p:cNvPr id="5134" name="Line 118">
            <a:extLst>
              <a:ext uri="{FF2B5EF4-FFF2-40B4-BE49-F238E27FC236}">
                <a16:creationId xmlns:a16="http://schemas.microsoft.com/office/drawing/2014/main" id="{E36B98E7-8F2E-496A-8504-8A4ED25D6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295400"/>
            <a:ext cx="1143000" cy="45720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5" name="Text Box 119">
            <a:extLst>
              <a:ext uri="{FF2B5EF4-FFF2-40B4-BE49-F238E27FC236}">
                <a16:creationId xmlns:a16="http://schemas.microsoft.com/office/drawing/2014/main" id="{07C68534-CA2C-4294-96B8-A594195AA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6002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stigma</a:t>
            </a:r>
          </a:p>
        </p:txBody>
      </p:sp>
      <p:sp>
        <p:nvSpPr>
          <p:cNvPr id="5136" name="Rectangle 124">
            <a:extLst>
              <a:ext uri="{FF2B5EF4-FFF2-40B4-BE49-F238E27FC236}">
                <a16:creationId xmlns:a16="http://schemas.microsoft.com/office/drawing/2014/main" id="{F6772A1F-33E6-454A-A6DC-F41FD561A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8600"/>
            <a:ext cx="36576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Fertilisation</a:t>
            </a:r>
            <a:endParaRPr lang="en-US" altLang="en-US" sz="4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6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05906-9D87-4A6A-92A2-8E395246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VEGETATIVE PROPOGATION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6F252-5D83-45CC-B790-14B1F3ED2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 NEW PLANT IS FORMED BY COPYING CELLS FROM PARENT PLANT</a:t>
            </a:r>
          </a:p>
          <a:p>
            <a:r>
              <a:rPr lang="en-GB" dirty="0"/>
              <a:t>MINIATURE PLANT CAN BE NOURISHED BY THE PARENT PLANT UNTIL IT IS ESTABLISHED ENOUGH TO LIVE INDEPENDENTLY </a:t>
            </a:r>
          </a:p>
          <a:p>
            <a:r>
              <a:rPr lang="en-GB" dirty="0"/>
              <a:t>THE PLANT DOES NOT NEED TO PRODUCE ANY FLOWERS. </a:t>
            </a:r>
          </a:p>
          <a:p>
            <a:r>
              <a:rPr lang="en-GB" dirty="0"/>
              <a:t>FOR EXAMPLE: runners and stem tubers. </a:t>
            </a:r>
          </a:p>
          <a:p>
            <a:r>
              <a:rPr lang="en-GB" dirty="0"/>
              <a:t>Bud grows from parent plant often at ground level. Bud develops into complete miniature plant. Young plant breaks away from parent plant and can live an independent life. </a:t>
            </a:r>
          </a:p>
          <a:p>
            <a:r>
              <a:rPr lang="en-GB" dirty="0"/>
              <a:t>Potatoes : tubers : eyes on potato develop into new shoots. New plant identical to parent. Irish famines of the 19</a:t>
            </a:r>
            <a:r>
              <a:rPr lang="en-GB" baseline="30000" dirty="0"/>
              <a:t>th</a:t>
            </a:r>
            <a:r>
              <a:rPr lang="en-GB" dirty="0"/>
              <a:t> century resulted from blight fungus infecting almost all of the potato crop. </a:t>
            </a:r>
          </a:p>
          <a:p>
            <a:r>
              <a:rPr lang="en-GB" dirty="0"/>
              <a:t>Cuttings are put into compost or even water: develop into new plants. (e.g. money plant.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77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8" descr="C:\WINDOWS\Desktop\Sei Haw\Teacher resources\Powerpoint slides\Mel Final PPTs\Ch 16 Fertilisation\3.jpg">
            <a:extLst>
              <a:ext uri="{FF2B5EF4-FFF2-40B4-BE49-F238E27FC236}">
                <a16:creationId xmlns:a16="http://schemas.microsoft.com/office/drawing/2014/main" id="{25E79D89-3626-432C-97D5-4F886004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9" y="1068388"/>
            <a:ext cx="2249487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>
            <a:extLst>
              <a:ext uri="{FF2B5EF4-FFF2-40B4-BE49-F238E27FC236}">
                <a16:creationId xmlns:a16="http://schemas.microsoft.com/office/drawing/2014/main" id="{D2AB3880-2ACE-4A62-8590-90FC09281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>
            <a:extLst>
              <a:ext uri="{FF2B5EF4-FFF2-40B4-BE49-F238E27FC236}">
                <a16:creationId xmlns:a16="http://schemas.microsoft.com/office/drawing/2014/main" id="{8286EF04-C208-4522-84E3-0BF9A7F39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53213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en-US" sz="2400"/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AEAEF668-0867-41D6-A336-DF1EA91AE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729413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C70D2A3-1241-4F53-828D-D224993111E7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7174" name="Rectangle 5">
            <a:extLst>
              <a:ext uri="{FF2B5EF4-FFF2-40B4-BE49-F238E27FC236}">
                <a16:creationId xmlns:a16="http://schemas.microsoft.com/office/drawing/2014/main" id="{6662D825-594E-42E1-9FA5-FD271ADCF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729413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7175" name="Rectangle 6">
            <a:extLst>
              <a:ext uri="{FF2B5EF4-FFF2-40B4-BE49-F238E27FC236}">
                <a16:creationId xmlns:a16="http://schemas.microsoft.com/office/drawing/2014/main" id="{F2F8D048-DE02-420A-9510-356F51466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729413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23B8ED3-72DE-4C71-A0DB-718A5A24D7B7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C17E33D3-1D99-4C56-A4ED-3281C64FA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257801"/>
            <a:ext cx="7620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800"/>
              <a:t>A </a:t>
            </a:r>
            <a:r>
              <a:rPr lang="en-US" altLang="en-US" sz="1800" b="1"/>
              <a:t>pollen tube</a:t>
            </a:r>
            <a:r>
              <a:rPr lang="en-US" altLang="en-US" sz="1800"/>
              <a:t> grows out from each pollen grain.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endParaRPr lang="en-US" altLang="en-US" sz="1800"/>
          </a:p>
        </p:txBody>
      </p:sp>
      <p:sp>
        <p:nvSpPr>
          <p:cNvPr id="7177" name="Oval 23">
            <a:extLst>
              <a:ext uri="{FF2B5EF4-FFF2-40B4-BE49-F238E27FC236}">
                <a16:creationId xmlns:a16="http://schemas.microsoft.com/office/drawing/2014/main" id="{70952AEA-A231-4B00-AABA-28FA5215D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5334001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en-US" sz="1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178" name="Line 51">
            <a:extLst>
              <a:ext uri="{FF2B5EF4-FFF2-40B4-BE49-F238E27FC236}">
                <a16:creationId xmlns:a16="http://schemas.microsoft.com/office/drawing/2014/main" id="{D7EF1AD3-9F8C-41A0-97D9-E408582E4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143000"/>
            <a:ext cx="1219200" cy="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9" name="Text Box 52">
            <a:extLst>
              <a:ext uri="{FF2B5EF4-FFF2-40B4-BE49-F238E27FC236}">
                <a16:creationId xmlns:a16="http://schemas.microsoft.com/office/drawing/2014/main" id="{999ACA91-7F9F-4B64-BE18-4A4A12B86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990601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germinating pollen grain</a:t>
            </a:r>
          </a:p>
        </p:txBody>
      </p:sp>
      <p:sp>
        <p:nvSpPr>
          <p:cNvPr id="7180" name="Line 53">
            <a:extLst>
              <a:ext uri="{FF2B5EF4-FFF2-40B4-BE49-F238E27FC236}">
                <a16:creationId xmlns:a16="http://schemas.microsoft.com/office/drawing/2014/main" id="{F92CA4DE-3E98-4F41-9D04-794683AF5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295400"/>
            <a:ext cx="1143000" cy="45720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1" name="Line 54">
            <a:extLst>
              <a:ext uri="{FF2B5EF4-FFF2-40B4-BE49-F238E27FC236}">
                <a16:creationId xmlns:a16="http://schemas.microsoft.com/office/drawing/2014/main" id="{5C8F5D75-8928-4F4F-8700-7825B3AEA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00200"/>
            <a:ext cx="1295400" cy="53340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2" name="Text Box 55">
            <a:extLst>
              <a:ext uri="{FF2B5EF4-FFF2-40B4-BE49-F238E27FC236}">
                <a16:creationId xmlns:a16="http://schemas.microsoft.com/office/drawing/2014/main" id="{A2C61F92-C098-479C-AC7E-AA11DD93F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6532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pollen tube</a:t>
            </a:r>
          </a:p>
        </p:txBody>
      </p:sp>
      <p:sp>
        <p:nvSpPr>
          <p:cNvPr id="7183" name="Text Box 56">
            <a:extLst>
              <a:ext uri="{FF2B5EF4-FFF2-40B4-BE49-F238E27FC236}">
                <a16:creationId xmlns:a16="http://schemas.microsoft.com/office/drawing/2014/main" id="{822AF7F6-0E8C-4DC9-9317-48E502728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6002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stigma</a:t>
            </a:r>
          </a:p>
        </p:txBody>
      </p:sp>
      <p:sp>
        <p:nvSpPr>
          <p:cNvPr id="7184" name="Rectangle 57">
            <a:extLst>
              <a:ext uri="{FF2B5EF4-FFF2-40B4-BE49-F238E27FC236}">
                <a16:creationId xmlns:a16="http://schemas.microsoft.com/office/drawing/2014/main" id="{1E66C565-0317-4F22-9F58-E59D878E2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8600"/>
            <a:ext cx="36576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Fertilisation</a:t>
            </a:r>
            <a:endParaRPr lang="en-US" altLang="en-US" sz="4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064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812CA23-28BB-4698-A7E4-DB18E0C34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4D00E9E0-6E3D-4288-913A-81C26E75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53213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en-US" sz="240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0140B9FF-47EB-40BC-BEF3-6B043C214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729413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75F666B-AE3F-4FE4-869E-27043D1C911E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09DC555F-DAB8-4829-A2DD-2454DD3F8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729413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483C3947-5943-486A-AE18-9FEFBC778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729413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E7AD3DE-C549-4060-8F77-561F60394A48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9223" name="Oval 23">
            <a:extLst>
              <a:ext uri="{FF2B5EF4-FFF2-40B4-BE49-F238E27FC236}">
                <a16:creationId xmlns:a16="http://schemas.microsoft.com/office/drawing/2014/main" id="{4BA4E3E5-99BF-473F-9A23-910CE8EC2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5334001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en-US" sz="16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9224" name="Picture 34" descr="&#10;Fig16.22a.jpg                                                  000862F3Macintosh HD                   ABA78158:">
            <a:extLst>
              <a:ext uri="{FF2B5EF4-FFF2-40B4-BE49-F238E27FC236}">
                <a16:creationId xmlns:a16="http://schemas.microsoft.com/office/drawing/2014/main" id="{6BFE0014-5E7B-4410-A98F-26503DAF8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00200"/>
            <a:ext cx="22590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5" descr="&#10;Fig16.22b.jpg                                                  000862F3Macintosh HD                   ABA78158:">
            <a:extLst>
              <a:ext uri="{FF2B5EF4-FFF2-40B4-BE49-F238E27FC236}">
                <a16:creationId xmlns:a16="http://schemas.microsoft.com/office/drawing/2014/main" id="{F1919561-BFA9-4DCC-8821-1AC019D8F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676400"/>
            <a:ext cx="22463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37">
            <a:extLst>
              <a:ext uri="{FF2B5EF4-FFF2-40B4-BE49-F238E27FC236}">
                <a16:creationId xmlns:a16="http://schemas.microsoft.com/office/drawing/2014/main" id="{1459120D-8E1C-4EBF-9B42-19C6ACDD4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505201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generative nucleus</a:t>
            </a:r>
          </a:p>
        </p:txBody>
      </p:sp>
      <p:sp>
        <p:nvSpPr>
          <p:cNvPr id="9227" name="Line 38">
            <a:extLst>
              <a:ext uri="{FF2B5EF4-FFF2-40B4-BE49-F238E27FC236}">
                <a16:creationId xmlns:a16="http://schemas.microsoft.com/office/drawing/2014/main" id="{3CAEB1E0-FCF1-4B25-88A2-2A7825F578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1752600"/>
            <a:ext cx="1447800" cy="83820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8" name="Line 39">
            <a:extLst>
              <a:ext uri="{FF2B5EF4-FFF2-40B4-BE49-F238E27FC236}">
                <a16:creationId xmlns:a16="http://schemas.microsoft.com/office/drawing/2014/main" id="{9794E9BB-1E6C-44F6-AE57-067D849EF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124200"/>
            <a:ext cx="1219200" cy="53340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9" name="Text Box 40">
            <a:extLst>
              <a:ext uri="{FF2B5EF4-FFF2-40B4-BE49-F238E27FC236}">
                <a16:creationId xmlns:a16="http://schemas.microsoft.com/office/drawing/2014/main" id="{D0AF778E-79B3-45B2-81D6-48D8E77B2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552576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pollen tube nucleus</a:t>
            </a:r>
          </a:p>
        </p:txBody>
      </p:sp>
      <p:sp>
        <p:nvSpPr>
          <p:cNvPr id="9230" name="Line 43">
            <a:extLst>
              <a:ext uri="{FF2B5EF4-FFF2-40B4-BE49-F238E27FC236}">
                <a16:creationId xmlns:a16="http://schemas.microsoft.com/office/drawing/2014/main" id="{50B02B6D-BC13-4346-B4F0-6DD8D98B8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648200"/>
            <a:ext cx="914400" cy="22860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1" name="AutoShape 50">
            <a:extLst>
              <a:ext uri="{FF2B5EF4-FFF2-40B4-BE49-F238E27FC236}">
                <a16:creationId xmlns:a16="http://schemas.microsoft.com/office/drawing/2014/main" id="{A2E48008-1A6D-4F4C-AB85-0773A085E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146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94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9232" name="Text Box 51">
            <a:extLst>
              <a:ext uri="{FF2B5EF4-FFF2-40B4-BE49-F238E27FC236}">
                <a16:creationId xmlns:a16="http://schemas.microsoft.com/office/drawing/2014/main" id="{FF718993-1315-44D1-AAA9-027C5A5D1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2578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800"/>
              <a:t>The cytoplasm and the two nuclei (</a:t>
            </a:r>
            <a:r>
              <a:rPr lang="en-US" altLang="en-US" sz="1800" b="1"/>
              <a:t>pollen tube nucleus</a:t>
            </a:r>
            <a:r>
              <a:rPr lang="en-US" altLang="en-US" sz="1800"/>
              <a:t> and </a:t>
            </a:r>
            <a:r>
              <a:rPr lang="en-US" altLang="en-US" sz="1800" b="1"/>
              <a:t>generative nucleus</a:t>
            </a:r>
            <a:r>
              <a:rPr lang="en-US" altLang="en-US" sz="1800"/>
              <a:t>) of each pollen grain pass into the pollen tube.</a:t>
            </a:r>
          </a:p>
        </p:txBody>
      </p:sp>
      <p:sp>
        <p:nvSpPr>
          <p:cNvPr id="9233" name="Text Box 52">
            <a:extLst>
              <a:ext uri="{FF2B5EF4-FFF2-40B4-BE49-F238E27FC236}">
                <a16:creationId xmlns:a16="http://schemas.microsoft.com/office/drawing/2014/main" id="{9982E2A3-B8CC-4BF9-A3C0-F40253EAB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9540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Mature pollen grain</a:t>
            </a:r>
            <a:endParaRPr lang="en-US" altLang="en-US" sz="1600"/>
          </a:p>
        </p:txBody>
      </p:sp>
      <p:sp>
        <p:nvSpPr>
          <p:cNvPr id="9234" name="Text Box 53">
            <a:extLst>
              <a:ext uri="{FF2B5EF4-FFF2-40B4-BE49-F238E27FC236}">
                <a16:creationId xmlns:a16="http://schemas.microsoft.com/office/drawing/2014/main" id="{62FC0681-F58E-440B-995B-692763162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37160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Pollen grain germinates</a:t>
            </a:r>
            <a:endParaRPr lang="en-US" altLang="en-US" sz="1600"/>
          </a:p>
        </p:txBody>
      </p:sp>
      <p:sp>
        <p:nvSpPr>
          <p:cNvPr id="9235" name="Text Box 55">
            <a:extLst>
              <a:ext uri="{FF2B5EF4-FFF2-40B4-BE49-F238E27FC236}">
                <a16:creationId xmlns:a16="http://schemas.microsoft.com/office/drawing/2014/main" id="{07B30C45-47C7-4CED-9738-6A13FBECD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3429001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generative nucleus</a:t>
            </a:r>
          </a:p>
        </p:txBody>
      </p:sp>
      <p:sp>
        <p:nvSpPr>
          <p:cNvPr id="9236" name="Line 56">
            <a:extLst>
              <a:ext uri="{FF2B5EF4-FFF2-40B4-BE49-F238E27FC236}">
                <a16:creationId xmlns:a16="http://schemas.microsoft.com/office/drawing/2014/main" id="{E4D8144A-1B5B-48CF-A1A9-1CDD7BB827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7200" y="4267200"/>
            <a:ext cx="990600" cy="7620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7" name="Line 57">
            <a:extLst>
              <a:ext uri="{FF2B5EF4-FFF2-40B4-BE49-F238E27FC236}">
                <a16:creationId xmlns:a16="http://schemas.microsoft.com/office/drawing/2014/main" id="{302B6432-2AE5-4D3F-BE87-B9A075E248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3657600"/>
            <a:ext cx="990600" cy="15240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8" name="Text Box 58">
            <a:extLst>
              <a:ext uri="{FF2B5EF4-FFF2-40B4-BE49-F238E27FC236}">
                <a16:creationId xmlns:a16="http://schemas.microsoft.com/office/drawing/2014/main" id="{40F31182-D1EA-4E19-A58A-59A39DA40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038601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pollen tube nucleus</a:t>
            </a:r>
          </a:p>
        </p:txBody>
      </p:sp>
      <p:sp>
        <p:nvSpPr>
          <p:cNvPr id="9239" name="Text Box 59">
            <a:extLst>
              <a:ext uri="{FF2B5EF4-FFF2-40B4-BE49-F238E27FC236}">
                <a16:creationId xmlns:a16="http://schemas.microsoft.com/office/drawing/2014/main" id="{2991FCF4-BFB7-4819-8D60-6C9EBB85F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7244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pollen tube</a:t>
            </a:r>
            <a:endParaRPr lang="en-US" altLang="en-US" sz="1600"/>
          </a:p>
        </p:txBody>
      </p:sp>
      <p:sp>
        <p:nvSpPr>
          <p:cNvPr id="9240" name="Line 60">
            <a:extLst>
              <a:ext uri="{FF2B5EF4-FFF2-40B4-BE49-F238E27FC236}">
                <a16:creationId xmlns:a16="http://schemas.microsoft.com/office/drawing/2014/main" id="{54182A1A-B708-4E7C-B9AD-6F568DDD0A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3200400"/>
            <a:ext cx="228600" cy="106680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1" name="Text Box 61">
            <a:extLst>
              <a:ext uri="{FF2B5EF4-FFF2-40B4-BE49-F238E27FC236}">
                <a16:creationId xmlns:a16="http://schemas.microsoft.com/office/drawing/2014/main" id="{E6D2799E-9AEE-4C7C-B606-6AEF7F801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2672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cytoplasm</a:t>
            </a:r>
          </a:p>
        </p:txBody>
      </p:sp>
      <p:sp>
        <p:nvSpPr>
          <p:cNvPr id="9242" name="Line 62">
            <a:extLst>
              <a:ext uri="{FF2B5EF4-FFF2-40B4-BE49-F238E27FC236}">
                <a16:creationId xmlns:a16="http://schemas.microsoft.com/office/drawing/2014/main" id="{CE3721A8-44E4-4846-8485-350412D3EF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29600" y="2971800"/>
            <a:ext cx="838200" cy="22860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3" name="Text Box 63">
            <a:extLst>
              <a:ext uri="{FF2B5EF4-FFF2-40B4-BE49-F238E27FC236}">
                <a16:creationId xmlns:a16="http://schemas.microsoft.com/office/drawing/2014/main" id="{B17534AA-3115-445B-A3D6-EDA1CEE41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30480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cytoplasm</a:t>
            </a:r>
          </a:p>
        </p:txBody>
      </p:sp>
      <p:sp>
        <p:nvSpPr>
          <p:cNvPr id="9244" name="Rectangle 65">
            <a:extLst>
              <a:ext uri="{FF2B5EF4-FFF2-40B4-BE49-F238E27FC236}">
                <a16:creationId xmlns:a16="http://schemas.microsoft.com/office/drawing/2014/main" id="{F22C6058-603A-4050-AB03-1BF48B0F5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8600"/>
            <a:ext cx="36576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Fertilisation</a:t>
            </a:r>
            <a:endParaRPr lang="en-US" altLang="en-US" sz="4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11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4" descr="C:\WINDOWS\Desktop\Sei Haw\Teacher resources\Powerpoint slides\Mel Final PPTs\Ch 16 Fertilisation\5.jpg">
            <a:extLst>
              <a:ext uri="{FF2B5EF4-FFF2-40B4-BE49-F238E27FC236}">
                <a16:creationId xmlns:a16="http://schemas.microsoft.com/office/drawing/2014/main" id="{69606B22-C443-42E8-9BD8-7BC73454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9" y="1068388"/>
            <a:ext cx="2249487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CADCD600-A99B-4FC0-8AE1-8D6045E5F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53213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en-US" sz="2400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871AA5E3-E5BD-46B1-A4FF-6AB12551D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729413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840D604-D083-4840-9525-84012B910E71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1BB8DE0A-5FC5-4D72-9E47-22D8C99CD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729413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F2A1058-E065-4D7E-908B-088A43068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729413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2C02517-FCEB-4BAE-BADE-6F5F76243D8B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11271" name="Text Box 8">
            <a:extLst>
              <a:ext uri="{FF2B5EF4-FFF2-40B4-BE49-F238E27FC236}">
                <a16:creationId xmlns:a16="http://schemas.microsoft.com/office/drawing/2014/main" id="{FE00F2AB-A36C-4D7E-A4E9-81CD800AD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257801"/>
            <a:ext cx="7620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800"/>
              <a:t>The pollen tube grows right through the style into the ovary.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endParaRPr lang="en-US" altLang="en-US" sz="1800"/>
          </a:p>
        </p:txBody>
      </p:sp>
      <p:pic>
        <p:nvPicPr>
          <p:cNvPr id="11272" name="Picture 46">
            <a:extLst>
              <a:ext uri="{FF2B5EF4-FFF2-40B4-BE49-F238E27FC236}">
                <a16:creationId xmlns:a16="http://schemas.microsoft.com/office/drawing/2014/main" id="{6F8D57C5-66F7-4D2F-8294-66C5C8C1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Oval 49">
            <a:extLst>
              <a:ext uri="{FF2B5EF4-FFF2-40B4-BE49-F238E27FC236}">
                <a16:creationId xmlns:a16="http://schemas.microsoft.com/office/drawing/2014/main" id="{B2970D24-8857-41D6-AA7C-1815D3446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5334001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274" name="Line 50">
            <a:extLst>
              <a:ext uri="{FF2B5EF4-FFF2-40B4-BE49-F238E27FC236}">
                <a16:creationId xmlns:a16="http://schemas.microsoft.com/office/drawing/2014/main" id="{77095A1F-A24B-4F9B-B20B-DE64D2736A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1752600"/>
            <a:ext cx="1676400" cy="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5" name="Text Box 51">
            <a:extLst>
              <a:ext uri="{FF2B5EF4-FFF2-40B4-BE49-F238E27FC236}">
                <a16:creationId xmlns:a16="http://schemas.microsoft.com/office/drawing/2014/main" id="{F444B451-F11C-4D53-ADE5-FC7319AAD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600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style</a:t>
            </a:r>
            <a:endParaRPr lang="en-US" altLang="en-US" sz="1600" b="1">
              <a:solidFill>
                <a:srgbClr val="F8071F"/>
              </a:solidFill>
            </a:endParaRPr>
          </a:p>
        </p:txBody>
      </p:sp>
      <p:sp>
        <p:nvSpPr>
          <p:cNvPr id="11276" name="Line 56">
            <a:extLst>
              <a:ext uri="{FF2B5EF4-FFF2-40B4-BE49-F238E27FC236}">
                <a16:creationId xmlns:a16="http://schemas.microsoft.com/office/drawing/2014/main" id="{E9E7ACDB-B384-4D4D-8062-6CD33586E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143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7" name="Text Box 57">
            <a:extLst>
              <a:ext uri="{FF2B5EF4-FFF2-40B4-BE49-F238E27FC236}">
                <a16:creationId xmlns:a16="http://schemas.microsoft.com/office/drawing/2014/main" id="{C2C71B30-55D6-4869-90BE-F83602FF5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990601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germinating pollen grain</a:t>
            </a:r>
          </a:p>
        </p:txBody>
      </p:sp>
      <p:sp>
        <p:nvSpPr>
          <p:cNvPr id="11278" name="Line 58">
            <a:extLst>
              <a:ext uri="{FF2B5EF4-FFF2-40B4-BE49-F238E27FC236}">
                <a16:creationId xmlns:a16="http://schemas.microsoft.com/office/drawing/2014/main" id="{F48C8197-2CCF-46D8-9018-D8A12C18B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295400"/>
            <a:ext cx="1143000" cy="45720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9" name="Line 59">
            <a:extLst>
              <a:ext uri="{FF2B5EF4-FFF2-40B4-BE49-F238E27FC236}">
                <a16:creationId xmlns:a16="http://schemas.microsoft.com/office/drawing/2014/main" id="{3FBD44F8-EE8F-4F85-BCDA-4B058E328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00200"/>
            <a:ext cx="1295400" cy="53340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0" name="Text Box 60">
            <a:extLst>
              <a:ext uri="{FF2B5EF4-FFF2-40B4-BE49-F238E27FC236}">
                <a16:creationId xmlns:a16="http://schemas.microsoft.com/office/drawing/2014/main" id="{850DC73E-EE88-48AC-AE3E-3813933DA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6532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pollen tube</a:t>
            </a:r>
            <a:endParaRPr lang="en-US" altLang="en-US" sz="1600"/>
          </a:p>
        </p:txBody>
      </p:sp>
      <p:sp>
        <p:nvSpPr>
          <p:cNvPr id="11281" name="Text Box 61">
            <a:extLst>
              <a:ext uri="{FF2B5EF4-FFF2-40B4-BE49-F238E27FC236}">
                <a16:creationId xmlns:a16="http://schemas.microsoft.com/office/drawing/2014/main" id="{0B59F1CF-BD0F-4A53-8305-A64EEBFF6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6002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stigma</a:t>
            </a:r>
            <a:endParaRPr lang="en-US" altLang="en-US" sz="1600"/>
          </a:p>
        </p:txBody>
      </p:sp>
      <p:sp>
        <p:nvSpPr>
          <p:cNvPr id="11282" name="Rectangle 62">
            <a:extLst>
              <a:ext uri="{FF2B5EF4-FFF2-40B4-BE49-F238E27FC236}">
                <a16:creationId xmlns:a16="http://schemas.microsoft.com/office/drawing/2014/main" id="{3E00A385-1908-45C3-8EFA-AFD7D461C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8600"/>
            <a:ext cx="36576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Fertilisation</a:t>
            </a:r>
            <a:endParaRPr lang="en-US" altLang="en-US" sz="4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283" name="Line 65">
            <a:extLst>
              <a:ext uri="{FF2B5EF4-FFF2-40B4-BE49-F238E27FC236}">
                <a16:creationId xmlns:a16="http://schemas.microsoft.com/office/drawing/2014/main" id="{7123145A-BCF8-48A3-B438-67C38B5618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4" name="Text Box 66">
            <a:extLst>
              <a:ext uri="{FF2B5EF4-FFF2-40B4-BE49-F238E27FC236}">
                <a16:creationId xmlns:a16="http://schemas.microsoft.com/office/drawing/2014/main" id="{D918A276-1F06-4A28-9459-EC163C028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622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ovary wall</a:t>
            </a:r>
            <a:endParaRPr lang="en-US" altLang="en-US" sz="1600" b="1"/>
          </a:p>
        </p:txBody>
      </p:sp>
    </p:spTree>
    <p:extLst>
      <p:ext uri="{BB962C8B-B14F-4D97-AF65-F5344CB8AC3E}">
        <p14:creationId xmlns:p14="http://schemas.microsoft.com/office/powerpoint/2010/main" val="3177474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B3243D6B-AD7A-4EAF-A4A9-5B6BB1072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53213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en-US" sz="2400"/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F0345BF6-1725-44AA-90F8-D5AE10B6F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729413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3431742-9BA6-4D70-8DEC-926B73011061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72E4406A-DCF9-4FDC-9E2C-5845D0BE2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729413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id="{BFF7EEAF-B68E-42DB-8A4A-65A6C94DC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729413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57FA145-C46C-4101-A249-899728DF5469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pic>
        <p:nvPicPr>
          <p:cNvPr id="13318" name="Picture 8">
            <a:extLst>
              <a:ext uri="{FF2B5EF4-FFF2-40B4-BE49-F238E27FC236}">
                <a16:creationId xmlns:a16="http://schemas.microsoft.com/office/drawing/2014/main" id="{6C2C846D-8274-4AAB-A95A-142044524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18">
            <a:extLst>
              <a:ext uri="{FF2B5EF4-FFF2-40B4-BE49-F238E27FC236}">
                <a16:creationId xmlns:a16="http://schemas.microsoft.com/office/drawing/2014/main" id="{DAD9B7C2-2B8D-41FD-9627-110BE0781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8600"/>
            <a:ext cx="36576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Fertilisation</a:t>
            </a:r>
            <a:endParaRPr lang="en-US" altLang="en-US" sz="4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Text Box 21">
            <a:extLst>
              <a:ext uri="{FF2B5EF4-FFF2-40B4-BE49-F238E27FC236}">
                <a16:creationId xmlns:a16="http://schemas.microsoft.com/office/drawing/2014/main" id="{84063E0C-98F6-412F-A13B-165145495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257801"/>
            <a:ext cx="76200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 sz="1800"/>
              <a:t> Along the way, the generative nucleus divides to form two male gametes.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 sz="1800"/>
              <a:t> The pollen tube nucleus breaks down.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endParaRPr lang="en-US" altLang="en-US" sz="1800"/>
          </a:p>
        </p:txBody>
      </p:sp>
      <p:pic>
        <p:nvPicPr>
          <p:cNvPr id="13321" name="Picture 22" descr="&#10;Fig16.22c.jpg                                                  000862F3Macintosh HD                   ABA78158:">
            <a:extLst>
              <a:ext uri="{FF2B5EF4-FFF2-40B4-BE49-F238E27FC236}">
                <a16:creationId xmlns:a16="http://schemas.microsoft.com/office/drawing/2014/main" id="{DE6E7C32-2006-498C-B6BB-7245CA8A3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946150"/>
            <a:ext cx="2424113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Line 23">
            <a:extLst>
              <a:ext uri="{FF2B5EF4-FFF2-40B4-BE49-F238E27FC236}">
                <a16:creationId xmlns:a16="http://schemas.microsoft.com/office/drawing/2014/main" id="{8749B636-FA4E-4C32-96C1-3F366160A2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886200"/>
            <a:ext cx="914400" cy="60960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3" name="Line 24">
            <a:extLst>
              <a:ext uri="{FF2B5EF4-FFF2-40B4-BE49-F238E27FC236}">
                <a16:creationId xmlns:a16="http://schemas.microsoft.com/office/drawing/2014/main" id="{50E2AF2B-7EA5-45D7-BD9A-EB2DAAB13E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038600"/>
            <a:ext cx="838200" cy="45720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4" name="Text Box 25">
            <a:extLst>
              <a:ext uri="{FF2B5EF4-FFF2-40B4-BE49-F238E27FC236}">
                <a16:creationId xmlns:a16="http://schemas.microsoft.com/office/drawing/2014/main" id="{99A873F1-E8ED-450B-97CF-5A56380B1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343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male gametes</a:t>
            </a:r>
          </a:p>
        </p:txBody>
      </p:sp>
      <p:sp>
        <p:nvSpPr>
          <p:cNvPr id="13325" name="Oval 26">
            <a:extLst>
              <a:ext uri="{FF2B5EF4-FFF2-40B4-BE49-F238E27FC236}">
                <a16:creationId xmlns:a16="http://schemas.microsoft.com/office/drawing/2014/main" id="{C0B85082-3C22-49C1-BC00-33351066A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5334001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326" name="Line 27">
            <a:extLst>
              <a:ext uri="{FF2B5EF4-FFF2-40B4-BE49-F238E27FC236}">
                <a16:creationId xmlns:a16="http://schemas.microsoft.com/office/drawing/2014/main" id="{1FAFF38F-F7B9-4832-8A2B-807742D8A4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1752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7" name="Text Box 28">
            <a:extLst>
              <a:ext uri="{FF2B5EF4-FFF2-40B4-BE49-F238E27FC236}">
                <a16:creationId xmlns:a16="http://schemas.microsoft.com/office/drawing/2014/main" id="{DB49A8AD-C149-41AC-B18F-C5523A50E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600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style</a:t>
            </a:r>
            <a:endParaRPr lang="en-US" altLang="en-US" sz="1600" b="1"/>
          </a:p>
        </p:txBody>
      </p:sp>
      <p:sp>
        <p:nvSpPr>
          <p:cNvPr id="13328" name="Line 30">
            <a:extLst>
              <a:ext uri="{FF2B5EF4-FFF2-40B4-BE49-F238E27FC236}">
                <a16:creationId xmlns:a16="http://schemas.microsoft.com/office/drawing/2014/main" id="{C367A501-AAEE-4889-AEBF-F14BDD5C7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143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9" name="Text Box 31">
            <a:extLst>
              <a:ext uri="{FF2B5EF4-FFF2-40B4-BE49-F238E27FC236}">
                <a16:creationId xmlns:a16="http://schemas.microsoft.com/office/drawing/2014/main" id="{17F87FDA-6EAE-4D31-A3E1-768B0A07B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990601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germinating pollen grain</a:t>
            </a:r>
          </a:p>
        </p:txBody>
      </p:sp>
      <p:sp>
        <p:nvSpPr>
          <p:cNvPr id="13330" name="Line 32">
            <a:extLst>
              <a:ext uri="{FF2B5EF4-FFF2-40B4-BE49-F238E27FC236}">
                <a16:creationId xmlns:a16="http://schemas.microsoft.com/office/drawing/2014/main" id="{02F6AE22-D55A-48E1-8B29-E8CAE5740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2954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1" name="Line 34">
            <a:extLst>
              <a:ext uri="{FF2B5EF4-FFF2-40B4-BE49-F238E27FC236}">
                <a16:creationId xmlns:a16="http://schemas.microsoft.com/office/drawing/2014/main" id="{8E27D891-DD86-4B78-9B67-1DFA8771E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002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2" name="Text Box 35">
            <a:extLst>
              <a:ext uri="{FF2B5EF4-FFF2-40B4-BE49-F238E27FC236}">
                <a16:creationId xmlns:a16="http://schemas.microsoft.com/office/drawing/2014/main" id="{F9CF6A6D-CBD9-49D5-A2E1-0E9901C03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6532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pollen tube</a:t>
            </a:r>
          </a:p>
        </p:txBody>
      </p:sp>
      <p:sp>
        <p:nvSpPr>
          <p:cNvPr id="13333" name="Text Box 36">
            <a:extLst>
              <a:ext uri="{FF2B5EF4-FFF2-40B4-BE49-F238E27FC236}">
                <a16:creationId xmlns:a16="http://schemas.microsoft.com/office/drawing/2014/main" id="{BCE0F0E8-FAD0-44D8-AA04-B739A240E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6002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stigma</a:t>
            </a:r>
          </a:p>
        </p:txBody>
      </p:sp>
      <p:sp>
        <p:nvSpPr>
          <p:cNvPr id="13334" name="Line 37">
            <a:extLst>
              <a:ext uri="{FF2B5EF4-FFF2-40B4-BE49-F238E27FC236}">
                <a16:creationId xmlns:a16="http://schemas.microsoft.com/office/drawing/2014/main" id="{05F5F35E-8D0C-486E-8C98-016122A414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5" name="Text Box 38">
            <a:extLst>
              <a:ext uri="{FF2B5EF4-FFF2-40B4-BE49-F238E27FC236}">
                <a16:creationId xmlns:a16="http://schemas.microsoft.com/office/drawing/2014/main" id="{FD28EDE7-A15B-4198-A7B6-6E72542DA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622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ovary wall</a:t>
            </a:r>
            <a:endParaRPr lang="en-US" altLang="en-US" sz="1600" b="1"/>
          </a:p>
        </p:txBody>
      </p:sp>
    </p:spTree>
    <p:extLst>
      <p:ext uri="{BB962C8B-B14F-4D97-AF65-F5344CB8AC3E}">
        <p14:creationId xmlns:p14="http://schemas.microsoft.com/office/powerpoint/2010/main" val="668614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A9CD8946-0181-4BAD-9C22-19C22B810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FA6FA1CD-C59E-4BED-92B6-2A62241A2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53213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en-US" sz="240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878077CD-9066-4218-8DF8-13C80A484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729413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CDA8627-6DA0-46DE-918D-EDAA26603D94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5647921F-230F-4F9C-A187-B30C017B9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729413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2E5F186B-A176-41BE-A4F8-92B77FF06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729413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8816289-90A3-45DA-AA63-026AE4BC9BCC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7" name="Text Box 8">
            <a:extLst>
              <a:ext uri="{FF2B5EF4-FFF2-40B4-BE49-F238E27FC236}">
                <a16:creationId xmlns:a16="http://schemas.microsoft.com/office/drawing/2014/main" id="{440C03BC-58F9-456F-945B-F061EE62A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257800"/>
            <a:ext cx="7620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800"/>
              <a:t>The pollen tube enters the ovule usually through an opening in the ovule wall called the </a:t>
            </a:r>
            <a:r>
              <a:rPr lang="en-US" altLang="en-US" sz="1800" b="1"/>
              <a:t>micropyle</a:t>
            </a:r>
            <a:r>
              <a:rPr lang="en-US" altLang="en-US" sz="1800"/>
              <a:t>.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endParaRPr lang="en-US" altLang="en-US" sz="1800"/>
          </a:p>
        </p:txBody>
      </p:sp>
      <p:pic>
        <p:nvPicPr>
          <p:cNvPr id="15368" name="Picture 9" descr="&#10;Fig16.22c.jpg                                                  000862F3Macintosh HD                   ABA78158:">
            <a:extLst>
              <a:ext uri="{FF2B5EF4-FFF2-40B4-BE49-F238E27FC236}">
                <a16:creationId xmlns:a16="http://schemas.microsoft.com/office/drawing/2014/main" id="{C4D3C30E-96AA-40F7-A5E0-700A3E7A8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946150"/>
            <a:ext cx="2424113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Oval 19">
            <a:extLst>
              <a:ext uri="{FF2B5EF4-FFF2-40B4-BE49-F238E27FC236}">
                <a16:creationId xmlns:a16="http://schemas.microsoft.com/office/drawing/2014/main" id="{3C1A1152-0798-4F71-81A0-16A60CAD9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5334001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370" name="Line 32">
            <a:extLst>
              <a:ext uri="{FF2B5EF4-FFF2-40B4-BE49-F238E27FC236}">
                <a16:creationId xmlns:a16="http://schemas.microsoft.com/office/drawing/2014/main" id="{4CD0AE19-2D69-4447-9821-CDCEC66B75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1752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1" name="Text Box 33">
            <a:extLst>
              <a:ext uri="{FF2B5EF4-FFF2-40B4-BE49-F238E27FC236}">
                <a16:creationId xmlns:a16="http://schemas.microsoft.com/office/drawing/2014/main" id="{F2D99CF5-8BF3-43DB-B4A5-7394F0C24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600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style</a:t>
            </a:r>
            <a:endParaRPr lang="en-US" altLang="en-US" sz="1600" b="1"/>
          </a:p>
        </p:txBody>
      </p:sp>
      <p:sp>
        <p:nvSpPr>
          <p:cNvPr id="15372" name="Text Box 35">
            <a:extLst>
              <a:ext uri="{FF2B5EF4-FFF2-40B4-BE49-F238E27FC236}">
                <a16:creationId xmlns:a16="http://schemas.microsoft.com/office/drawing/2014/main" id="{485A72EE-5A27-4975-B2DF-00F14B7FA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962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micropyle</a:t>
            </a:r>
            <a:endParaRPr lang="en-US" altLang="en-US" sz="1600"/>
          </a:p>
        </p:txBody>
      </p:sp>
      <p:sp>
        <p:nvSpPr>
          <p:cNvPr id="15373" name="Line 38">
            <a:extLst>
              <a:ext uri="{FF2B5EF4-FFF2-40B4-BE49-F238E27FC236}">
                <a16:creationId xmlns:a16="http://schemas.microsoft.com/office/drawing/2014/main" id="{32DC0834-E5CD-4D46-9083-1E5995A448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143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4" name="Text Box 39">
            <a:extLst>
              <a:ext uri="{FF2B5EF4-FFF2-40B4-BE49-F238E27FC236}">
                <a16:creationId xmlns:a16="http://schemas.microsoft.com/office/drawing/2014/main" id="{D94240A4-9938-4F0D-AC8E-AC1FC3E6D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990601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germinating pollen grain</a:t>
            </a:r>
          </a:p>
        </p:txBody>
      </p:sp>
      <p:sp>
        <p:nvSpPr>
          <p:cNvPr id="15375" name="Line 40">
            <a:extLst>
              <a:ext uri="{FF2B5EF4-FFF2-40B4-BE49-F238E27FC236}">
                <a16:creationId xmlns:a16="http://schemas.microsoft.com/office/drawing/2014/main" id="{D678B506-E88F-4292-A570-B9444B26E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2954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76" name="Line 41">
            <a:extLst>
              <a:ext uri="{FF2B5EF4-FFF2-40B4-BE49-F238E27FC236}">
                <a16:creationId xmlns:a16="http://schemas.microsoft.com/office/drawing/2014/main" id="{EA0CCA06-CF41-49FE-BA0C-934FDA5CF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810000"/>
            <a:ext cx="914400" cy="30480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77" name="Line 42">
            <a:extLst>
              <a:ext uri="{FF2B5EF4-FFF2-40B4-BE49-F238E27FC236}">
                <a16:creationId xmlns:a16="http://schemas.microsoft.com/office/drawing/2014/main" id="{19624A46-AAB3-4C1C-B442-801CCB541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002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78" name="Text Box 43">
            <a:extLst>
              <a:ext uri="{FF2B5EF4-FFF2-40B4-BE49-F238E27FC236}">
                <a16:creationId xmlns:a16="http://schemas.microsoft.com/office/drawing/2014/main" id="{ADAE1C9A-BB53-4A23-9405-D837BC0DE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6532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pollen tube</a:t>
            </a:r>
          </a:p>
        </p:txBody>
      </p:sp>
      <p:sp>
        <p:nvSpPr>
          <p:cNvPr id="15379" name="Text Box 44">
            <a:extLst>
              <a:ext uri="{FF2B5EF4-FFF2-40B4-BE49-F238E27FC236}">
                <a16:creationId xmlns:a16="http://schemas.microsoft.com/office/drawing/2014/main" id="{41C7E9CC-EACA-47D1-AB19-23980CC84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6002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stigma</a:t>
            </a:r>
          </a:p>
        </p:txBody>
      </p:sp>
      <p:sp>
        <p:nvSpPr>
          <p:cNvPr id="15380" name="Rectangle 45">
            <a:extLst>
              <a:ext uri="{FF2B5EF4-FFF2-40B4-BE49-F238E27FC236}">
                <a16:creationId xmlns:a16="http://schemas.microsoft.com/office/drawing/2014/main" id="{414AE3D0-40C8-4CDB-B9B6-6BCFEC8AA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8600"/>
            <a:ext cx="36576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Fertilisation</a:t>
            </a:r>
            <a:endParaRPr lang="en-US" altLang="en-US" sz="4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381" name="Line 46">
            <a:extLst>
              <a:ext uri="{FF2B5EF4-FFF2-40B4-BE49-F238E27FC236}">
                <a16:creationId xmlns:a16="http://schemas.microsoft.com/office/drawing/2014/main" id="{0F12DFE4-E6C6-41F7-93F1-E5EC0B692F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82" name="Text Box 47">
            <a:extLst>
              <a:ext uri="{FF2B5EF4-FFF2-40B4-BE49-F238E27FC236}">
                <a16:creationId xmlns:a16="http://schemas.microsoft.com/office/drawing/2014/main" id="{55714950-460B-4312-9025-DCEDE6FEC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622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ovary wall</a:t>
            </a:r>
            <a:endParaRPr lang="en-US" altLang="en-US" sz="1600" b="1"/>
          </a:p>
        </p:txBody>
      </p:sp>
      <p:sp>
        <p:nvSpPr>
          <p:cNvPr id="15383" name="Line 48">
            <a:extLst>
              <a:ext uri="{FF2B5EF4-FFF2-40B4-BE49-F238E27FC236}">
                <a16:creationId xmlns:a16="http://schemas.microsoft.com/office/drawing/2014/main" id="{BD124D21-1F42-4379-8D12-3CEB497FB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8862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84" name="Line 49">
            <a:extLst>
              <a:ext uri="{FF2B5EF4-FFF2-40B4-BE49-F238E27FC236}">
                <a16:creationId xmlns:a16="http://schemas.microsoft.com/office/drawing/2014/main" id="{DF06B9B6-5E2D-4751-AF44-7420B8607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038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85" name="Text Box 50">
            <a:extLst>
              <a:ext uri="{FF2B5EF4-FFF2-40B4-BE49-F238E27FC236}">
                <a16:creationId xmlns:a16="http://schemas.microsoft.com/office/drawing/2014/main" id="{4B476CC2-5C6D-429F-B97D-D0D36429D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343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male gametes</a:t>
            </a:r>
          </a:p>
        </p:txBody>
      </p:sp>
    </p:spTree>
    <p:extLst>
      <p:ext uri="{BB962C8B-B14F-4D97-AF65-F5344CB8AC3E}">
        <p14:creationId xmlns:p14="http://schemas.microsoft.com/office/powerpoint/2010/main" val="2951626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3" descr="C:\WINDOWS\Desktop\Sei Haw\Teacher resources\Powerpoint slides\Mel Final PPTs\Ch 16 Fertilisation\8.jpg">
            <a:extLst>
              <a:ext uri="{FF2B5EF4-FFF2-40B4-BE49-F238E27FC236}">
                <a16:creationId xmlns:a16="http://schemas.microsoft.com/office/drawing/2014/main" id="{D7A2D2AE-053B-4C03-BB70-687D61D67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9" y="1068388"/>
            <a:ext cx="2249487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76B729E9-D58E-4E8C-8AF4-0A4CCBD5C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53213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en-US" sz="2400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DC55E79D-DDC4-41F9-8996-53BFE6DA8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729413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CC6BF44-75B3-42C5-B308-235C14C6ADA0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A845DA5F-E8EC-49E3-B110-E9560BB87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729413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87F6E8CD-059C-47C3-B8E4-69CC3B00D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729413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529025A-CB87-47A7-A048-0F7E46AC8A8B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17415" name="Text Box 8">
            <a:extLst>
              <a:ext uri="{FF2B5EF4-FFF2-40B4-BE49-F238E27FC236}">
                <a16:creationId xmlns:a16="http://schemas.microsoft.com/office/drawing/2014/main" id="{43292098-73AF-4268-9ADA-A9D429D6A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257800"/>
            <a:ext cx="7620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800"/>
              <a:t>The tip of the pollen tube absorbs sap and bursts, releasing the two male gametes into the ovule.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endParaRPr lang="en-US" altLang="en-US" sz="1800"/>
          </a:p>
        </p:txBody>
      </p:sp>
      <p:pic>
        <p:nvPicPr>
          <p:cNvPr id="17416" name="Picture 73">
            <a:extLst>
              <a:ext uri="{FF2B5EF4-FFF2-40B4-BE49-F238E27FC236}">
                <a16:creationId xmlns:a16="http://schemas.microsoft.com/office/drawing/2014/main" id="{9080E747-183E-4364-9371-FFB5E7997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Oval 75">
            <a:extLst>
              <a:ext uri="{FF2B5EF4-FFF2-40B4-BE49-F238E27FC236}">
                <a16:creationId xmlns:a16="http://schemas.microsoft.com/office/drawing/2014/main" id="{87472059-C900-428E-9847-7EB7882F3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5334001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418" name="Line 78">
            <a:extLst>
              <a:ext uri="{FF2B5EF4-FFF2-40B4-BE49-F238E27FC236}">
                <a16:creationId xmlns:a16="http://schemas.microsoft.com/office/drawing/2014/main" id="{0F04CAB7-40B9-46A4-ABE3-F342FB1B11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1752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9" name="Text Box 79">
            <a:extLst>
              <a:ext uri="{FF2B5EF4-FFF2-40B4-BE49-F238E27FC236}">
                <a16:creationId xmlns:a16="http://schemas.microsoft.com/office/drawing/2014/main" id="{6CD54C49-7A7A-490E-B6F5-9E086941C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600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style</a:t>
            </a:r>
            <a:endParaRPr lang="en-US" altLang="en-US" sz="1600" b="1"/>
          </a:p>
        </p:txBody>
      </p:sp>
      <p:sp>
        <p:nvSpPr>
          <p:cNvPr id="17420" name="Line 80">
            <a:extLst>
              <a:ext uri="{FF2B5EF4-FFF2-40B4-BE49-F238E27FC236}">
                <a16:creationId xmlns:a16="http://schemas.microsoft.com/office/drawing/2014/main" id="{36924389-297E-46F5-9F1E-88ACC73393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1" name="Text Box 81">
            <a:extLst>
              <a:ext uri="{FF2B5EF4-FFF2-40B4-BE49-F238E27FC236}">
                <a16:creationId xmlns:a16="http://schemas.microsoft.com/office/drawing/2014/main" id="{DC8087C1-0795-4482-A552-F9AA7CE7A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622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ovary wall</a:t>
            </a:r>
            <a:endParaRPr lang="en-US" altLang="en-US" sz="1600" b="1"/>
          </a:p>
        </p:txBody>
      </p:sp>
      <p:sp>
        <p:nvSpPr>
          <p:cNvPr id="17422" name="Line 82">
            <a:extLst>
              <a:ext uri="{FF2B5EF4-FFF2-40B4-BE49-F238E27FC236}">
                <a16:creationId xmlns:a16="http://schemas.microsoft.com/office/drawing/2014/main" id="{D14DC4BE-6A37-4C80-BCC7-A9695B835F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3352800"/>
            <a:ext cx="1143000" cy="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3" name="Text Box 83">
            <a:extLst>
              <a:ext uri="{FF2B5EF4-FFF2-40B4-BE49-F238E27FC236}">
                <a16:creationId xmlns:a16="http://schemas.microsoft.com/office/drawing/2014/main" id="{A0EF1BA8-44EF-4649-9A7D-C5CA02AB6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004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ovule</a:t>
            </a:r>
            <a:endParaRPr lang="en-US" altLang="en-US" sz="1600" b="1">
              <a:solidFill>
                <a:srgbClr val="F8071F"/>
              </a:solidFill>
            </a:endParaRPr>
          </a:p>
        </p:txBody>
      </p:sp>
      <p:sp>
        <p:nvSpPr>
          <p:cNvPr id="17424" name="Line 84">
            <a:extLst>
              <a:ext uri="{FF2B5EF4-FFF2-40B4-BE49-F238E27FC236}">
                <a16:creationId xmlns:a16="http://schemas.microsoft.com/office/drawing/2014/main" id="{FBC400AC-FB6B-4F14-9821-AE914B03B5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4114800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5" name="Line 85">
            <a:extLst>
              <a:ext uri="{FF2B5EF4-FFF2-40B4-BE49-F238E27FC236}">
                <a16:creationId xmlns:a16="http://schemas.microsoft.com/office/drawing/2014/main" id="{0232DDD8-D458-4575-AA0A-27E79AD95D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42672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Text Box 86">
            <a:extLst>
              <a:ext uri="{FF2B5EF4-FFF2-40B4-BE49-F238E27FC236}">
                <a16:creationId xmlns:a16="http://schemas.microsoft.com/office/drawing/2014/main" id="{8B10C3CE-3C8D-43EC-8D83-8F6526381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910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funicle</a:t>
            </a:r>
            <a:endParaRPr lang="en-US" altLang="en-US" sz="1600" b="1"/>
          </a:p>
        </p:txBody>
      </p:sp>
      <p:sp>
        <p:nvSpPr>
          <p:cNvPr id="17427" name="Text Box 87">
            <a:extLst>
              <a:ext uri="{FF2B5EF4-FFF2-40B4-BE49-F238E27FC236}">
                <a16:creationId xmlns:a16="http://schemas.microsoft.com/office/drawing/2014/main" id="{E727469E-B44C-432D-9637-3885D88E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5720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placenta</a:t>
            </a:r>
            <a:endParaRPr lang="en-US" altLang="en-US" sz="1600" b="1"/>
          </a:p>
        </p:txBody>
      </p:sp>
      <p:sp>
        <p:nvSpPr>
          <p:cNvPr id="17428" name="Line 89">
            <a:extLst>
              <a:ext uri="{FF2B5EF4-FFF2-40B4-BE49-F238E27FC236}">
                <a16:creationId xmlns:a16="http://schemas.microsoft.com/office/drawing/2014/main" id="{FF0621F8-04A7-46D0-9CE1-5EF3108C73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32766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29" name="Text Box 90">
            <a:extLst>
              <a:ext uri="{FF2B5EF4-FFF2-40B4-BE49-F238E27FC236}">
                <a16:creationId xmlns:a16="http://schemas.microsoft.com/office/drawing/2014/main" id="{BB09DF4E-8819-4D7E-8755-C44DBF1EB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962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micropyle</a:t>
            </a:r>
          </a:p>
        </p:txBody>
      </p:sp>
      <p:sp>
        <p:nvSpPr>
          <p:cNvPr id="17430" name="Line 91">
            <a:extLst>
              <a:ext uri="{FF2B5EF4-FFF2-40B4-BE49-F238E27FC236}">
                <a16:creationId xmlns:a16="http://schemas.microsoft.com/office/drawing/2014/main" id="{B2B4803C-AA32-4604-B510-27545AF1F7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32766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31" name="Text Box 92">
            <a:extLst>
              <a:ext uri="{FF2B5EF4-FFF2-40B4-BE49-F238E27FC236}">
                <a16:creationId xmlns:a16="http://schemas.microsoft.com/office/drawing/2014/main" id="{604AADEA-F5A2-4973-AF05-DBA820EFA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1242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male gametes</a:t>
            </a:r>
          </a:p>
        </p:txBody>
      </p:sp>
      <p:sp>
        <p:nvSpPr>
          <p:cNvPr id="17432" name="Line 93">
            <a:extLst>
              <a:ext uri="{FF2B5EF4-FFF2-40B4-BE49-F238E27FC236}">
                <a16:creationId xmlns:a16="http://schemas.microsoft.com/office/drawing/2014/main" id="{E6FE736F-8472-4F45-B0B0-7E2D74A0E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143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3" name="Text Box 94">
            <a:extLst>
              <a:ext uri="{FF2B5EF4-FFF2-40B4-BE49-F238E27FC236}">
                <a16:creationId xmlns:a16="http://schemas.microsoft.com/office/drawing/2014/main" id="{465C2AE4-1575-4EE7-8A9A-0647E0736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990601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germinating pollen grain</a:t>
            </a:r>
          </a:p>
        </p:txBody>
      </p:sp>
      <p:sp>
        <p:nvSpPr>
          <p:cNvPr id="17434" name="Line 95">
            <a:extLst>
              <a:ext uri="{FF2B5EF4-FFF2-40B4-BE49-F238E27FC236}">
                <a16:creationId xmlns:a16="http://schemas.microsoft.com/office/drawing/2014/main" id="{AB69E594-DB31-429D-9602-5B4D9ACC99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2954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35" name="Line 96">
            <a:extLst>
              <a:ext uri="{FF2B5EF4-FFF2-40B4-BE49-F238E27FC236}">
                <a16:creationId xmlns:a16="http://schemas.microsoft.com/office/drawing/2014/main" id="{D8E1452E-7118-4402-B779-AC335955B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8100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36" name="Line 97">
            <a:extLst>
              <a:ext uri="{FF2B5EF4-FFF2-40B4-BE49-F238E27FC236}">
                <a16:creationId xmlns:a16="http://schemas.microsoft.com/office/drawing/2014/main" id="{E9E628B4-021C-46A3-8317-C7E9D12D9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002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37" name="Text Box 98">
            <a:extLst>
              <a:ext uri="{FF2B5EF4-FFF2-40B4-BE49-F238E27FC236}">
                <a16:creationId xmlns:a16="http://schemas.microsoft.com/office/drawing/2014/main" id="{9A73FB52-137E-4C8F-B663-CEE9393DE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6532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pollen tube</a:t>
            </a:r>
          </a:p>
        </p:txBody>
      </p:sp>
      <p:sp>
        <p:nvSpPr>
          <p:cNvPr id="17438" name="Text Box 99">
            <a:extLst>
              <a:ext uri="{FF2B5EF4-FFF2-40B4-BE49-F238E27FC236}">
                <a16:creationId xmlns:a16="http://schemas.microsoft.com/office/drawing/2014/main" id="{988D8422-AB37-48CD-AFD6-613499AB4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6002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stigma</a:t>
            </a:r>
          </a:p>
        </p:txBody>
      </p:sp>
      <p:sp>
        <p:nvSpPr>
          <p:cNvPr id="17439" name="Rectangle 102">
            <a:extLst>
              <a:ext uri="{FF2B5EF4-FFF2-40B4-BE49-F238E27FC236}">
                <a16:creationId xmlns:a16="http://schemas.microsoft.com/office/drawing/2014/main" id="{E10080DE-E783-493E-B7F1-8F8B1C62B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8600"/>
            <a:ext cx="36576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Fertilisation</a:t>
            </a:r>
            <a:endParaRPr lang="en-US" altLang="en-US" sz="4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03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0" descr="C:\WINDOWS\Desktop\Sei Haw\Teacher resources\Powerpoint slides\Mel Final PPTs\Ch 16 Fertilisation\9-10.jpg">
            <a:extLst>
              <a:ext uri="{FF2B5EF4-FFF2-40B4-BE49-F238E27FC236}">
                <a16:creationId xmlns:a16="http://schemas.microsoft.com/office/drawing/2014/main" id="{7A19EF66-2540-4290-84A2-ABFA5A93B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9" y="1068388"/>
            <a:ext cx="2249487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>
            <a:extLst>
              <a:ext uri="{FF2B5EF4-FFF2-40B4-BE49-F238E27FC236}">
                <a16:creationId xmlns:a16="http://schemas.microsoft.com/office/drawing/2014/main" id="{4A071F3C-07C6-4437-AC24-461574552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>
            <a:extLst>
              <a:ext uri="{FF2B5EF4-FFF2-40B4-BE49-F238E27FC236}">
                <a16:creationId xmlns:a16="http://schemas.microsoft.com/office/drawing/2014/main" id="{39057036-0D59-4EC9-A2C8-0CB12ADAA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53213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en-US" sz="2400"/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918DB16F-7CD8-47A7-8751-B9D8F5091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729413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4B8641-DB10-432D-9517-AA346144157B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19462" name="Rectangle 5">
            <a:extLst>
              <a:ext uri="{FF2B5EF4-FFF2-40B4-BE49-F238E27FC236}">
                <a16:creationId xmlns:a16="http://schemas.microsoft.com/office/drawing/2014/main" id="{0484450B-C72C-4D72-A286-0B67C1F14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729413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19463" name="Rectangle 6">
            <a:extLst>
              <a:ext uri="{FF2B5EF4-FFF2-40B4-BE49-F238E27FC236}">
                <a16:creationId xmlns:a16="http://schemas.microsoft.com/office/drawing/2014/main" id="{4F3C9DD6-3992-4146-B292-4BC0F732D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729413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6F04CA-AEDB-4840-99F2-E8B1C4EE1AD5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217C443F-F21C-49F4-9DB8-FE341D413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257800"/>
            <a:ext cx="7620000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 sz="1800"/>
              <a:t> One male gamete fuses with the ovum (female gamete) to form a diploid zygote. This is </a:t>
            </a:r>
            <a:r>
              <a:rPr lang="en-US" altLang="en-US" sz="1800" b="1"/>
              <a:t>fertilisation</a:t>
            </a:r>
            <a:r>
              <a:rPr lang="en-US" altLang="en-US" sz="1800"/>
              <a:t>.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 sz="1800"/>
              <a:t> The other male gamete fuses with the definitive nucleus to form the endosperm nucleus.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endParaRPr lang="en-US" altLang="en-US" sz="1800"/>
          </a:p>
        </p:txBody>
      </p:sp>
      <p:sp>
        <p:nvSpPr>
          <p:cNvPr id="19465" name="Oval 15">
            <a:extLst>
              <a:ext uri="{FF2B5EF4-FFF2-40B4-BE49-F238E27FC236}">
                <a16:creationId xmlns:a16="http://schemas.microsoft.com/office/drawing/2014/main" id="{83DE5F92-A6B3-40FA-946E-7DD7D3883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5334001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9466" name="Line 63">
            <a:extLst>
              <a:ext uri="{FF2B5EF4-FFF2-40B4-BE49-F238E27FC236}">
                <a16:creationId xmlns:a16="http://schemas.microsoft.com/office/drawing/2014/main" id="{38AE4344-2D09-4F98-8654-ED8A428971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32766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7" name="Text Box 64">
            <a:extLst>
              <a:ext uri="{FF2B5EF4-FFF2-40B4-BE49-F238E27FC236}">
                <a16:creationId xmlns:a16="http://schemas.microsoft.com/office/drawing/2014/main" id="{D7C68460-F8A5-4899-8FA2-4D5A5A9A2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962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micropyle</a:t>
            </a:r>
          </a:p>
        </p:txBody>
      </p:sp>
      <p:sp>
        <p:nvSpPr>
          <p:cNvPr id="19468" name="Line 65">
            <a:extLst>
              <a:ext uri="{FF2B5EF4-FFF2-40B4-BE49-F238E27FC236}">
                <a16:creationId xmlns:a16="http://schemas.microsoft.com/office/drawing/2014/main" id="{538074FE-B0DA-4D57-82F6-9D9132AF91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3276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9" name="Text Box 66">
            <a:extLst>
              <a:ext uri="{FF2B5EF4-FFF2-40B4-BE49-F238E27FC236}">
                <a16:creationId xmlns:a16="http://schemas.microsoft.com/office/drawing/2014/main" id="{E3E57908-D60D-4853-A6CE-F71E36291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1242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male gametes</a:t>
            </a:r>
          </a:p>
        </p:txBody>
      </p:sp>
      <p:sp>
        <p:nvSpPr>
          <p:cNvPr id="19470" name="Line 67">
            <a:extLst>
              <a:ext uri="{FF2B5EF4-FFF2-40B4-BE49-F238E27FC236}">
                <a16:creationId xmlns:a16="http://schemas.microsoft.com/office/drawing/2014/main" id="{5B90E534-F1FB-4F2A-9EE9-900DE51DE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143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1" name="Text Box 68">
            <a:extLst>
              <a:ext uri="{FF2B5EF4-FFF2-40B4-BE49-F238E27FC236}">
                <a16:creationId xmlns:a16="http://schemas.microsoft.com/office/drawing/2014/main" id="{E6D4498F-BCB4-4CDF-9515-E47B958E8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990601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germinating pollen grain</a:t>
            </a:r>
          </a:p>
        </p:txBody>
      </p:sp>
      <p:sp>
        <p:nvSpPr>
          <p:cNvPr id="19472" name="Line 69">
            <a:extLst>
              <a:ext uri="{FF2B5EF4-FFF2-40B4-BE49-F238E27FC236}">
                <a16:creationId xmlns:a16="http://schemas.microsoft.com/office/drawing/2014/main" id="{820D804A-B00A-496C-9706-834C816B7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2954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73" name="Line 70">
            <a:extLst>
              <a:ext uri="{FF2B5EF4-FFF2-40B4-BE49-F238E27FC236}">
                <a16:creationId xmlns:a16="http://schemas.microsoft.com/office/drawing/2014/main" id="{B49FF84B-69D6-4850-82B3-FB0BA76CE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8100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74" name="Line 71">
            <a:extLst>
              <a:ext uri="{FF2B5EF4-FFF2-40B4-BE49-F238E27FC236}">
                <a16:creationId xmlns:a16="http://schemas.microsoft.com/office/drawing/2014/main" id="{62D4D741-7C53-489A-BBC6-6244C3023C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002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75" name="Text Box 72">
            <a:extLst>
              <a:ext uri="{FF2B5EF4-FFF2-40B4-BE49-F238E27FC236}">
                <a16:creationId xmlns:a16="http://schemas.microsoft.com/office/drawing/2014/main" id="{7BAC1E49-9652-4B4A-8DDD-958DAC244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6532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pollen tube</a:t>
            </a:r>
          </a:p>
        </p:txBody>
      </p:sp>
      <p:sp>
        <p:nvSpPr>
          <p:cNvPr id="19476" name="Text Box 73">
            <a:extLst>
              <a:ext uri="{FF2B5EF4-FFF2-40B4-BE49-F238E27FC236}">
                <a16:creationId xmlns:a16="http://schemas.microsoft.com/office/drawing/2014/main" id="{9C889926-27B0-4E35-A181-FF7509889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6002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stigma</a:t>
            </a:r>
          </a:p>
        </p:txBody>
      </p:sp>
      <p:sp>
        <p:nvSpPr>
          <p:cNvPr id="19477" name="Line 74">
            <a:extLst>
              <a:ext uri="{FF2B5EF4-FFF2-40B4-BE49-F238E27FC236}">
                <a16:creationId xmlns:a16="http://schemas.microsoft.com/office/drawing/2014/main" id="{35EB0364-3A53-4C54-B548-A66318A33C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1752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8" name="Text Box 75">
            <a:extLst>
              <a:ext uri="{FF2B5EF4-FFF2-40B4-BE49-F238E27FC236}">
                <a16:creationId xmlns:a16="http://schemas.microsoft.com/office/drawing/2014/main" id="{E2804FC5-CD50-42FF-917C-DB29E9174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600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style</a:t>
            </a:r>
            <a:endParaRPr lang="en-US" altLang="en-US" sz="1600" b="1"/>
          </a:p>
        </p:txBody>
      </p:sp>
      <p:sp>
        <p:nvSpPr>
          <p:cNvPr id="19479" name="Line 76">
            <a:extLst>
              <a:ext uri="{FF2B5EF4-FFF2-40B4-BE49-F238E27FC236}">
                <a16:creationId xmlns:a16="http://schemas.microsoft.com/office/drawing/2014/main" id="{5D766EBE-20F3-42A5-A42D-D1E5162127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80" name="Text Box 77">
            <a:extLst>
              <a:ext uri="{FF2B5EF4-FFF2-40B4-BE49-F238E27FC236}">
                <a16:creationId xmlns:a16="http://schemas.microsoft.com/office/drawing/2014/main" id="{63FD6C3C-6F24-4D6E-A9BA-932766CA5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622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ovary wall</a:t>
            </a:r>
            <a:endParaRPr lang="en-US" altLang="en-US" sz="1600" b="1"/>
          </a:p>
        </p:txBody>
      </p:sp>
      <p:sp>
        <p:nvSpPr>
          <p:cNvPr id="19481" name="Line 78">
            <a:extLst>
              <a:ext uri="{FF2B5EF4-FFF2-40B4-BE49-F238E27FC236}">
                <a16:creationId xmlns:a16="http://schemas.microsoft.com/office/drawing/2014/main" id="{0FC97A13-2DDA-42CF-B50F-6664A8B535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3352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82" name="Text Box 79">
            <a:extLst>
              <a:ext uri="{FF2B5EF4-FFF2-40B4-BE49-F238E27FC236}">
                <a16:creationId xmlns:a16="http://schemas.microsoft.com/office/drawing/2014/main" id="{F4401052-549A-4D47-AF08-77CCF5F5A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004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ovule</a:t>
            </a:r>
            <a:endParaRPr lang="en-US" altLang="en-US" sz="1600" b="1">
              <a:solidFill>
                <a:srgbClr val="F8071F"/>
              </a:solidFill>
            </a:endParaRPr>
          </a:p>
        </p:txBody>
      </p:sp>
      <p:sp>
        <p:nvSpPr>
          <p:cNvPr id="19483" name="Line 80">
            <a:extLst>
              <a:ext uri="{FF2B5EF4-FFF2-40B4-BE49-F238E27FC236}">
                <a16:creationId xmlns:a16="http://schemas.microsoft.com/office/drawing/2014/main" id="{139F2026-CB9F-4320-AAB1-8EF6A79C60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4114800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84" name="Line 81">
            <a:extLst>
              <a:ext uri="{FF2B5EF4-FFF2-40B4-BE49-F238E27FC236}">
                <a16:creationId xmlns:a16="http://schemas.microsoft.com/office/drawing/2014/main" id="{7F5D9364-5569-42B2-A09C-80269EFB8A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42672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85" name="Text Box 82">
            <a:extLst>
              <a:ext uri="{FF2B5EF4-FFF2-40B4-BE49-F238E27FC236}">
                <a16:creationId xmlns:a16="http://schemas.microsoft.com/office/drawing/2014/main" id="{3791321B-BD8B-4E9A-B22E-8005D90FF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910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funicle</a:t>
            </a:r>
            <a:endParaRPr lang="en-US" altLang="en-US" sz="1600" b="1"/>
          </a:p>
        </p:txBody>
      </p:sp>
      <p:sp>
        <p:nvSpPr>
          <p:cNvPr id="19486" name="Text Box 83">
            <a:extLst>
              <a:ext uri="{FF2B5EF4-FFF2-40B4-BE49-F238E27FC236}">
                <a16:creationId xmlns:a16="http://schemas.microsoft.com/office/drawing/2014/main" id="{1A26ABC0-8ECB-4BA8-8125-B817D2A52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5720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placenta</a:t>
            </a:r>
            <a:endParaRPr lang="en-US" altLang="en-US" sz="1600" b="1"/>
          </a:p>
        </p:txBody>
      </p:sp>
      <p:sp>
        <p:nvSpPr>
          <p:cNvPr id="19487" name="Line 84">
            <a:extLst>
              <a:ext uri="{FF2B5EF4-FFF2-40B4-BE49-F238E27FC236}">
                <a16:creationId xmlns:a16="http://schemas.microsoft.com/office/drawing/2014/main" id="{706F98F8-CC02-4308-82AD-0F70B06FDA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3505200"/>
            <a:ext cx="1524000" cy="22860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88" name="Text Box 85">
            <a:extLst>
              <a:ext uri="{FF2B5EF4-FFF2-40B4-BE49-F238E27FC236}">
                <a16:creationId xmlns:a16="http://schemas.microsoft.com/office/drawing/2014/main" id="{215E49F9-043F-4A1C-8830-6F462DFC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814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ovum (egg)</a:t>
            </a:r>
            <a:endParaRPr lang="en-US" altLang="en-US" sz="1600" b="1">
              <a:solidFill>
                <a:srgbClr val="F8071F"/>
              </a:solidFill>
            </a:endParaRPr>
          </a:p>
        </p:txBody>
      </p:sp>
      <p:sp>
        <p:nvSpPr>
          <p:cNvPr id="19489" name="Line 86">
            <a:extLst>
              <a:ext uri="{FF2B5EF4-FFF2-40B4-BE49-F238E27FC236}">
                <a16:creationId xmlns:a16="http://schemas.microsoft.com/office/drawing/2014/main" id="{49CA4069-AA49-4813-8E96-648CDC9414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2895600"/>
            <a:ext cx="1447800" cy="381000"/>
          </a:xfrm>
          <a:prstGeom prst="line">
            <a:avLst/>
          </a:prstGeom>
          <a:noFill/>
          <a:ln w="9525">
            <a:solidFill>
              <a:srgbClr val="F807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90" name="Text Box 87">
            <a:extLst>
              <a:ext uri="{FF2B5EF4-FFF2-40B4-BE49-F238E27FC236}">
                <a16:creationId xmlns:a16="http://schemas.microsoft.com/office/drawing/2014/main" id="{E10CF572-8E68-4502-B675-45B40AD9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67001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8071F"/>
                </a:solidFill>
              </a:rPr>
              <a:t>definitive nucleus</a:t>
            </a:r>
            <a:endParaRPr lang="en-US" altLang="en-US" sz="1600" b="1"/>
          </a:p>
        </p:txBody>
      </p:sp>
      <p:sp>
        <p:nvSpPr>
          <p:cNvPr id="19491" name="Rectangle 89">
            <a:extLst>
              <a:ext uri="{FF2B5EF4-FFF2-40B4-BE49-F238E27FC236}">
                <a16:creationId xmlns:a16="http://schemas.microsoft.com/office/drawing/2014/main" id="{3013127E-0D74-4282-934F-7619C1102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8600"/>
            <a:ext cx="36576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Fertilisation</a:t>
            </a:r>
            <a:endParaRPr lang="en-US" altLang="en-US" sz="4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394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5" descr="C:\WINDOWS\Desktop\Sei Haw\Teacher resources\Powerpoint slides\Mel Final PPTs\Ch 16 Fertilisation\9-10.jpg">
            <a:extLst>
              <a:ext uri="{FF2B5EF4-FFF2-40B4-BE49-F238E27FC236}">
                <a16:creationId xmlns:a16="http://schemas.microsoft.com/office/drawing/2014/main" id="{784F726A-38CC-4C55-88C8-5ED8487ED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9" y="1068388"/>
            <a:ext cx="2249487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FE8001E8-6EDC-48F5-A4AC-3F4188D3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28600"/>
            <a:ext cx="1568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>
            <a:extLst>
              <a:ext uri="{FF2B5EF4-FFF2-40B4-BE49-F238E27FC236}">
                <a16:creationId xmlns:a16="http://schemas.microsoft.com/office/drawing/2014/main" id="{1E1DEE32-013C-4403-89D7-72CA483AE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53213"/>
            <a:ext cx="9144000" cy="457200"/>
          </a:xfrm>
          <a:prstGeom prst="rect">
            <a:avLst/>
          </a:prstGeom>
          <a:solidFill>
            <a:srgbClr val="EAEB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en-US" sz="2400"/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D6703EBF-108F-4858-B080-CD024A224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729413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165EF3D-A3E6-4E94-8680-DF051009FDBC}" type="datetime3">
              <a:rPr kumimoji="1" lang="en-US" altLang="en-US" sz="800" b="1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 February 2018</a:t>
            </a:fld>
            <a:endParaRPr kumimoji="1" lang="en-US" altLang="en-US" sz="800" b="1">
              <a:solidFill>
                <a:srgbClr val="3F3F2C"/>
              </a:solidFill>
            </a:endParaRPr>
          </a:p>
        </p:txBody>
      </p:sp>
      <p:sp>
        <p:nvSpPr>
          <p:cNvPr id="21510" name="Rectangle 5">
            <a:extLst>
              <a:ext uri="{FF2B5EF4-FFF2-40B4-BE49-F238E27FC236}">
                <a16:creationId xmlns:a16="http://schemas.microsoft.com/office/drawing/2014/main" id="{456F5710-A1B9-419E-BEF2-8929FA503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729413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en-US" altLang="en-US" sz="900" b="1">
                <a:solidFill>
                  <a:srgbClr val="3F3F2C"/>
                </a:solidFill>
                <a:latin typeface="Verdana" panose="020B0604030504040204" pitchFamily="34" charset="0"/>
              </a:rPr>
              <a:t>Copyright © 2006-2011 Marshall Cavendish International (Singapore) Pte. Ltd. </a:t>
            </a:r>
          </a:p>
        </p:txBody>
      </p:sp>
      <p:sp>
        <p:nvSpPr>
          <p:cNvPr id="21511" name="Rectangle 6">
            <a:extLst>
              <a:ext uri="{FF2B5EF4-FFF2-40B4-BE49-F238E27FC236}">
                <a16:creationId xmlns:a16="http://schemas.microsoft.com/office/drawing/2014/main" id="{9C07F874-E164-42B1-8513-2153DBF4E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729413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B18D459-A3BF-43BD-84F1-30BCB8293053}" type="slidenum">
              <a:rPr kumimoji="1" lang="en-US" altLang="en-US" sz="900">
                <a:solidFill>
                  <a:srgbClr val="3F3F2C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kumimoji="1" lang="en-US" altLang="en-US" sz="1400">
              <a:latin typeface="Arial" panose="020B0604020202020204" pitchFamily="34" charset="0"/>
            </a:endParaRPr>
          </a:p>
        </p:txBody>
      </p:sp>
      <p:sp>
        <p:nvSpPr>
          <p:cNvPr id="21512" name="Rectangle 7">
            <a:extLst>
              <a:ext uri="{FF2B5EF4-FFF2-40B4-BE49-F238E27FC236}">
                <a16:creationId xmlns:a16="http://schemas.microsoft.com/office/drawing/2014/main" id="{2FAC9249-A37C-4B04-AEBB-C8AC826AA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8600"/>
            <a:ext cx="36576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Fertilisation</a:t>
            </a:r>
            <a:endParaRPr lang="en-US" altLang="en-US" sz="4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513" name="Text Box 8">
            <a:extLst>
              <a:ext uri="{FF2B5EF4-FFF2-40B4-BE49-F238E27FC236}">
                <a16:creationId xmlns:a16="http://schemas.microsoft.com/office/drawing/2014/main" id="{455B803C-B9DF-41B8-AD6F-855C4D1FB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257800"/>
            <a:ext cx="76200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 sz="1800"/>
              <a:t> The zygote will divide and develop into the </a:t>
            </a:r>
            <a:r>
              <a:rPr lang="en-US" altLang="en-US" sz="1800" b="1"/>
              <a:t>embryo</a:t>
            </a:r>
            <a:r>
              <a:rPr lang="en-US" altLang="en-US" sz="1800"/>
              <a:t> in the seed. 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 sz="1800"/>
              <a:t> The endosperm nucleus will divide and give rise to the food storage tissue called the </a:t>
            </a:r>
            <a:r>
              <a:rPr lang="en-US" altLang="en-US" sz="1800" b="1"/>
              <a:t>endosperm</a:t>
            </a:r>
            <a:r>
              <a:rPr lang="en-US" altLang="en-US" sz="1800"/>
              <a:t>.</a:t>
            </a:r>
          </a:p>
          <a:p>
            <a:pPr eaLnBrk="1" hangingPunct="1">
              <a:spcBef>
                <a:spcPct val="50000"/>
              </a:spcBef>
              <a:buFont typeface="Times" panose="02020603050405020304" pitchFamily="18" charset="0"/>
              <a:buNone/>
            </a:pPr>
            <a:endParaRPr lang="en-US" altLang="en-US" sz="1800"/>
          </a:p>
        </p:txBody>
      </p:sp>
      <p:sp>
        <p:nvSpPr>
          <p:cNvPr id="21514" name="Oval 15">
            <a:extLst>
              <a:ext uri="{FF2B5EF4-FFF2-40B4-BE49-F238E27FC236}">
                <a16:creationId xmlns:a16="http://schemas.microsoft.com/office/drawing/2014/main" id="{62784AEC-E469-43A6-AF35-7D7C9B4B2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5334001"/>
            <a:ext cx="269875" cy="239713"/>
          </a:xfrm>
          <a:prstGeom prst="ellipse">
            <a:avLst/>
          </a:prstGeom>
          <a:solidFill>
            <a:srgbClr val="FF233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en-US" sz="16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1515" name="Line 49">
            <a:extLst>
              <a:ext uri="{FF2B5EF4-FFF2-40B4-BE49-F238E27FC236}">
                <a16:creationId xmlns:a16="http://schemas.microsoft.com/office/drawing/2014/main" id="{859A1814-1968-4DEF-9F19-39C9455FD1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1752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6" name="Text Box 50">
            <a:extLst>
              <a:ext uri="{FF2B5EF4-FFF2-40B4-BE49-F238E27FC236}">
                <a16:creationId xmlns:a16="http://schemas.microsoft.com/office/drawing/2014/main" id="{72E4DE47-86B2-42F2-90A6-E35192CC8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600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style</a:t>
            </a:r>
            <a:endParaRPr lang="en-US" altLang="en-US" sz="1600" b="1"/>
          </a:p>
        </p:txBody>
      </p:sp>
      <p:sp>
        <p:nvSpPr>
          <p:cNvPr id="21517" name="Line 51">
            <a:extLst>
              <a:ext uri="{FF2B5EF4-FFF2-40B4-BE49-F238E27FC236}">
                <a16:creationId xmlns:a16="http://schemas.microsoft.com/office/drawing/2014/main" id="{DE9F3703-21C3-4C21-8D60-79EE666526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8" name="Text Box 52">
            <a:extLst>
              <a:ext uri="{FF2B5EF4-FFF2-40B4-BE49-F238E27FC236}">
                <a16:creationId xmlns:a16="http://schemas.microsoft.com/office/drawing/2014/main" id="{4073DB55-F65B-4DEB-BB20-B424F6DAE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622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ovary wall</a:t>
            </a:r>
            <a:endParaRPr lang="en-US" altLang="en-US" sz="1600" b="1"/>
          </a:p>
        </p:txBody>
      </p:sp>
      <p:sp>
        <p:nvSpPr>
          <p:cNvPr id="21519" name="Line 53">
            <a:extLst>
              <a:ext uri="{FF2B5EF4-FFF2-40B4-BE49-F238E27FC236}">
                <a16:creationId xmlns:a16="http://schemas.microsoft.com/office/drawing/2014/main" id="{D5B73122-26DF-42BD-882E-7F4469686D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3352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0" name="Text Box 54">
            <a:extLst>
              <a:ext uri="{FF2B5EF4-FFF2-40B4-BE49-F238E27FC236}">
                <a16:creationId xmlns:a16="http://schemas.microsoft.com/office/drawing/2014/main" id="{5160EF72-EAE3-44EB-843F-174B43114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004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ovule</a:t>
            </a:r>
            <a:endParaRPr lang="en-US" altLang="en-US" sz="1600" b="1"/>
          </a:p>
        </p:txBody>
      </p:sp>
      <p:sp>
        <p:nvSpPr>
          <p:cNvPr id="21521" name="Line 55">
            <a:extLst>
              <a:ext uri="{FF2B5EF4-FFF2-40B4-BE49-F238E27FC236}">
                <a16:creationId xmlns:a16="http://schemas.microsoft.com/office/drawing/2014/main" id="{81D68B30-38CE-4761-822B-DA053B8F12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4114800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Line 56">
            <a:extLst>
              <a:ext uri="{FF2B5EF4-FFF2-40B4-BE49-F238E27FC236}">
                <a16:creationId xmlns:a16="http://schemas.microsoft.com/office/drawing/2014/main" id="{E7D6D7AD-614A-4F2A-9D5B-201FB0CBB7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42672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3" name="Text Box 57">
            <a:extLst>
              <a:ext uri="{FF2B5EF4-FFF2-40B4-BE49-F238E27FC236}">
                <a16:creationId xmlns:a16="http://schemas.microsoft.com/office/drawing/2014/main" id="{FCFE4DBB-C8E0-4D18-AC68-C684CD9BC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910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funicle</a:t>
            </a:r>
            <a:endParaRPr lang="en-US" altLang="en-US" sz="1600" b="1"/>
          </a:p>
        </p:txBody>
      </p:sp>
      <p:sp>
        <p:nvSpPr>
          <p:cNvPr id="21524" name="Text Box 58">
            <a:extLst>
              <a:ext uri="{FF2B5EF4-FFF2-40B4-BE49-F238E27FC236}">
                <a16:creationId xmlns:a16="http://schemas.microsoft.com/office/drawing/2014/main" id="{AD9F028B-1E04-4C76-AA73-1D4ED2290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5720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placenta</a:t>
            </a:r>
            <a:endParaRPr lang="en-US" altLang="en-US" sz="1600" b="1"/>
          </a:p>
        </p:txBody>
      </p:sp>
      <p:sp>
        <p:nvSpPr>
          <p:cNvPr id="21525" name="Line 59">
            <a:extLst>
              <a:ext uri="{FF2B5EF4-FFF2-40B4-BE49-F238E27FC236}">
                <a16:creationId xmlns:a16="http://schemas.microsoft.com/office/drawing/2014/main" id="{4415B0E2-DE29-46C1-B6F9-481CBC8FE1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3505200"/>
            <a:ext cx="1524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6" name="Text Box 60">
            <a:extLst>
              <a:ext uri="{FF2B5EF4-FFF2-40B4-BE49-F238E27FC236}">
                <a16:creationId xmlns:a16="http://schemas.microsoft.com/office/drawing/2014/main" id="{364DD851-59AE-4D8A-9402-C3E4C8007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814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ovum (egg)</a:t>
            </a:r>
            <a:endParaRPr lang="en-US" altLang="en-US" sz="1600" b="1"/>
          </a:p>
        </p:txBody>
      </p:sp>
      <p:sp>
        <p:nvSpPr>
          <p:cNvPr id="21527" name="Line 61">
            <a:extLst>
              <a:ext uri="{FF2B5EF4-FFF2-40B4-BE49-F238E27FC236}">
                <a16:creationId xmlns:a16="http://schemas.microsoft.com/office/drawing/2014/main" id="{A8554AAA-0318-4D32-9C92-513DFF9000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28956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8" name="Text Box 62">
            <a:extLst>
              <a:ext uri="{FF2B5EF4-FFF2-40B4-BE49-F238E27FC236}">
                <a16:creationId xmlns:a16="http://schemas.microsoft.com/office/drawing/2014/main" id="{9499EDF0-54BF-4D1C-8E39-7452FF086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67001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definitive nucleus</a:t>
            </a:r>
            <a:endParaRPr lang="en-US" altLang="en-US" sz="1600" b="1"/>
          </a:p>
        </p:txBody>
      </p:sp>
      <p:sp>
        <p:nvSpPr>
          <p:cNvPr id="21529" name="Line 63">
            <a:extLst>
              <a:ext uri="{FF2B5EF4-FFF2-40B4-BE49-F238E27FC236}">
                <a16:creationId xmlns:a16="http://schemas.microsoft.com/office/drawing/2014/main" id="{93D40960-191F-4BF7-8964-62763F6C57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32766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0" name="Text Box 64">
            <a:extLst>
              <a:ext uri="{FF2B5EF4-FFF2-40B4-BE49-F238E27FC236}">
                <a16:creationId xmlns:a16="http://schemas.microsoft.com/office/drawing/2014/main" id="{CA5C3442-6157-41E4-B2CE-46292D5F4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962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micropyle</a:t>
            </a:r>
          </a:p>
        </p:txBody>
      </p:sp>
      <p:sp>
        <p:nvSpPr>
          <p:cNvPr id="21531" name="Line 65">
            <a:extLst>
              <a:ext uri="{FF2B5EF4-FFF2-40B4-BE49-F238E27FC236}">
                <a16:creationId xmlns:a16="http://schemas.microsoft.com/office/drawing/2014/main" id="{31C87FD2-329D-472A-B229-DD512E6B55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3276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2" name="Text Box 66">
            <a:extLst>
              <a:ext uri="{FF2B5EF4-FFF2-40B4-BE49-F238E27FC236}">
                <a16:creationId xmlns:a16="http://schemas.microsoft.com/office/drawing/2014/main" id="{FE7ACD5B-8672-4C76-A882-D0201B8F4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1242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male gametes</a:t>
            </a:r>
          </a:p>
        </p:txBody>
      </p:sp>
      <p:sp>
        <p:nvSpPr>
          <p:cNvPr id="21533" name="Line 67">
            <a:extLst>
              <a:ext uri="{FF2B5EF4-FFF2-40B4-BE49-F238E27FC236}">
                <a16:creationId xmlns:a16="http://schemas.microsoft.com/office/drawing/2014/main" id="{253C4FE8-45F1-4139-A522-2AD5AFBA1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143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4" name="Text Box 68">
            <a:extLst>
              <a:ext uri="{FF2B5EF4-FFF2-40B4-BE49-F238E27FC236}">
                <a16:creationId xmlns:a16="http://schemas.microsoft.com/office/drawing/2014/main" id="{244C9123-6340-4E1F-8ADF-013DD2603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990601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germinating pollen grain</a:t>
            </a:r>
          </a:p>
        </p:txBody>
      </p:sp>
      <p:sp>
        <p:nvSpPr>
          <p:cNvPr id="21535" name="Line 69">
            <a:extLst>
              <a:ext uri="{FF2B5EF4-FFF2-40B4-BE49-F238E27FC236}">
                <a16:creationId xmlns:a16="http://schemas.microsoft.com/office/drawing/2014/main" id="{736F9D1B-98C9-46BC-9BFE-3A20E3A8F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2954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6" name="Line 70">
            <a:extLst>
              <a:ext uri="{FF2B5EF4-FFF2-40B4-BE49-F238E27FC236}">
                <a16:creationId xmlns:a16="http://schemas.microsoft.com/office/drawing/2014/main" id="{7C2F74ED-068C-46D5-870F-0C84FB39D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8100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7" name="Line 71">
            <a:extLst>
              <a:ext uri="{FF2B5EF4-FFF2-40B4-BE49-F238E27FC236}">
                <a16:creationId xmlns:a16="http://schemas.microsoft.com/office/drawing/2014/main" id="{B1B7D60E-EE32-402F-8AD4-515E70B92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002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8" name="Text Box 72">
            <a:extLst>
              <a:ext uri="{FF2B5EF4-FFF2-40B4-BE49-F238E27FC236}">
                <a16:creationId xmlns:a16="http://schemas.microsoft.com/office/drawing/2014/main" id="{6F8F3E13-8CBD-46E4-A04B-F1CBFE868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6532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pollen tube</a:t>
            </a:r>
          </a:p>
        </p:txBody>
      </p:sp>
      <p:sp>
        <p:nvSpPr>
          <p:cNvPr id="21539" name="Text Box 73">
            <a:extLst>
              <a:ext uri="{FF2B5EF4-FFF2-40B4-BE49-F238E27FC236}">
                <a16:creationId xmlns:a16="http://schemas.microsoft.com/office/drawing/2014/main" id="{E84FB2F3-33F6-4713-8571-FA8902293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6002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stigma</a:t>
            </a:r>
          </a:p>
        </p:txBody>
      </p:sp>
    </p:spTree>
    <p:extLst>
      <p:ext uri="{BB962C8B-B14F-4D97-AF65-F5344CB8AC3E}">
        <p14:creationId xmlns:p14="http://schemas.microsoft.com/office/powerpoint/2010/main" val="2806694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89C39C26-BFD4-4518-92B0-17AAE3650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/>
              <a:t>FORMATION OF FRUIT AND SEED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5BBBF541-1004-4D20-8D10-CA3866A3CC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2313" y="1698625"/>
            <a:ext cx="7772400" cy="4802188"/>
          </a:xfrm>
        </p:spPr>
        <p:txBody>
          <a:bodyPr/>
          <a:lstStyle/>
          <a:p>
            <a:pPr eaLnBrk="1" hangingPunct="1"/>
            <a:r>
              <a:rPr lang="en-GB" altLang="en-US" dirty="0"/>
              <a:t>After male nucleus has fused with the ovum, </a:t>
            </a:r>
            <a:r>
              <a:rPr lang="en-GB" altLang="en-US" b="1" dirty="0"/>
              <a:t>zygote </a:t>
            </a:r>
            <a:r>
              <a:rPr lang="en-GB" altLang="en-US" dirty="0"/>
              <a:t>divides many times to produce an </a:t>
            </a:r>
            <a:r>
              <a:rPr lang="en-GB" altLang="en-US" b="1" dirty="0"/>
              <a:t>embryo. </a:t>
            </a:r>
          </a:p>
          <a:p>
            <a:pPr eaLnBrk="1" hangingPunct="1"/>
            <a:r>
              <a:rPr lang="en-GB" altLang="en-US" dirty="0"/>
              <a:t>Once fertilization is complete, developing seed sends hormone messages to the flower which leads to: </a:t>
            </a:r>
          </a:p>
          <a:p>
            <a:pPr eaLnBrk="1" hangingPunct="1"/>
            <a:r>
              <a:rPr lang="en-GB" altLang="en-US" dirty="0"/>
              <a:t>The sepals, petals, stamen, stigma, style wither away. (would use up valuable food compounds if remained)</a:t>
            </a:r>
          </a:p>
          <a:p>
            <a:pPr eaLnBrk="1" hangingPunct="1"/>
            <a:r>
              <a:rPr lang="en-GB" altLang="en-US" dirty="0"/>
              <a:t>Strawberries – sepals remain </a:t>
            </a:r>
          </a:p>
          <a:p>
            <a:pPr eaLnBrk="1" hangingPunct="1"/>
            <a:r>
              <a:rPr lang="en-GB" altLang="en-US" dirty="0"/>
              <a:t>Aubergines</a:t>
            </a:r>
          </a:p>
          <a:p>
            <a:pPr eaLnBrk="1" hangingPunct="1"/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851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9393A0B-E6B3-4F12-A81A-CA65938F3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GB" altLang="en-U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786D49B3-9550-4015-9899-52EBBB1BBC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The wall of the ovary changes: it may become hardened and dry ( nuts) or fleshy and succulent ( plum). </a:t>
            </a:r>
          </a:p>
          <a:p>
            <a:pPr eaLnBrk="1" hangingPunct="1"/>
            <a:r>
              <a:rPr lang="en-GB" altLang="en-US" b="1" dirty="0"/>
              <a:t>Ovary</a:t>
            </a:r>
            <a:r>
              <a:rPr lang="en-GB" altLang="en-US" dirty="0"/>
              <a:t> is now called </a:t>
            </a:r>
            <a:r>
              <a:rPr lang="en-GB" altLang="en-US" b="1" dirty="0"/>
              <a:t>fruit. </a:t>
            </a:r>
            <a:r>
              <a:rPr lang="en-GB" altLang="en-US" dirty="0"/>
              <a:t>It is a fertilized ovary and has the function of dispersing the seeds away from the parent plant. </a:t>
            </a:r>
          </a:p>
          <a:p>
            <a:pPr eaLnBrk="1" hangingPunct="1"/>
            <a:r>
              <a:rPr lang="en-GB" altLang="en-US" b="1" dirty="0"/>
              <a:t>Fertilized ovule </a:t>
            </a:r>
            <a:r>
              <a:rPr lang="en-GB" altLang="en-US" dirty="0"/>
              <a:t>develops into a </a:t>
            </a:r>
            <a:r>
              <a:rPr lang="en-GB" altLang="en-US" b="1" dirty="0"/>
              <a:t>seed</a:t>
            </a:r>
            <a:r>
              <a:rPr lang="en-GB" altLang="en-US" dirty="0"/>
              <a:t> with the </a:t>
            </a:r>
            <a:r>
              <a:rPr lang="en-GB" altLang="en-US" b="1" dirty="0"/>
              <a:t>zygote</a:t>
            </a:r>
            <a:r>
              <a:rPr lang="en-GB" altLang="en-US" dirty="0"/>
              <a:t> forming the </a:t>
            </a:r>
            <a:r>
              <a:rPr lang="en-GB" altLang="en-US" b="1" dirty="0"/>
              <a:t>embryo.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0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48A52C-5ECE-4564-8323-83101C01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3374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Asexual reproduction is</a:t>
            </a:r>
            <a:r>
              <a:rPr lang="en-GB" dirty="0"/>
              <a:t> </a:t>
            </a:r>
            <a:r>
              <a:rPr lang="en-GB" i="1" dirty="0"/>
              <a:t>the process resulting in the production of genetically identical offspring from one parent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530C-2D04-4FFF-ADA1-2DC9DF7CD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ADVANTAGES</a:t>
            </a:r>
          </a:p>
          <a:p>
            <a:r>
              <a:rPr lang="en-GB" dirty="0"/>
              <a:t>One parent required</a:t>
            </a:r>
          </a:p>
          <a:p>
            <a:r>
              <a:rPr lang="en-GB" dirty="0"/>
              <a:t>All beneficial qualities are passed on to offspring</a:t>
            </a:r>
          </a:p>
          <a:p>
            <a:r>
              <a:rPr lang="en-GB" dirty="0"/>
              <a:t>Faster method of producing offspring</a:t>
            </a:r>
          </a:p>
          <a:p>
            <a:r>
              <a:rPr lang="en-GB" dirty="0"/>
              <a:t>Can colonise the area rapidly </a:t>
            </a:r>
          </a:p>
          <a:p>
            <a:r>
              <a:rPr lang="en-GB" b="1" dirty="0"/>
              <a:t>DISADVANTAGE</a:t>
            </a:r>
          </a:p>
          <a:p>
            <a:r>
              <a:rPr lang="en-GB" dirty="0"/>
              <a:t>No genetic variation : not well adapted to changes in the environment. </a:t>
            </a:r>
          </a:p>
        </p:txBody>
      </p:sp>
    </p:spTree>
    <p:extLst>
      <p:ext uri="{BB962C8B-B14F-4D97-AF65-F5344CB8AC3E}">
        <p14:creationId xmlns:p14="http://schemas.microsoft.com/office/powerpoint/2010/main" val="3078286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96C7BA15-AC37-48E7-B495-868FAB6B9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9" y="1508125"/>
            <a:ext cx="889317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>
            <a:extLst>
              <a:ext uri="{FF2B5EF4-FFF2-40B4-BE49-F238E27FC236}">
                <a16:creationId xmlns:a16="http://schemas.microsoft.com/office/drawing/2014/main" id="{7BF80032-3750-48E2-9EC5-DEDC68FD6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333375"/>
            <a:ext cx="82089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/>
              <a:t>STRUCTURE OF SEED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To understand seed structure and germination, it is easiest if large seeds, such as peas and beans, are studied.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A6DD915-B60A-4BE2-AF74-CC5944777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5084763"/>
            <a:ext cx="7942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cs typeface="Times New Roman" panose="02020603050405020304" pitchFamily="18" charset="0"/>
              </a:rPr>
              <a:t>The hilum is the scar left by the seed’s attachment to the pod</a:t>
            </a:r>
          </a:p>
        </p:txBody>
      </p:sp>
    </p:spTree>
    <p:extLst>
      <p:ext uri="{BB962C8B-B14F-4D97-AF65-F5344CB8AC3E}">
        <p14:creationId xmlns:p14="http://schemas.microsoft.com/office/powerpoint/2010/main" val="346201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BFBF2DB-992B-4726-9811-247230921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GB" altLang="en-US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FF219127-CF0D-46BB-ACCF-A0D71A7D82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60793" y="2915919"/>
            <a:ext cx="7772400" cy="3484563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GB" altLang="en-US" b="1" dirty="0"/>
          </a:p>
          <a:p>
            <a:pPr eaLnBrk="1" hangingPunct="1"/>
            <a:endParaRPr lang="en-GB" altLang="en-US" b="1" dirty="0"/>
          </a:p>
          <a:p>
            <a:pPr eaLnBrk="1" hangingPunct="1"/>
            <a:r>
              <a:rPr lang="en-GB" altLang="en-US" b="1" dirty="0"/>
              <a:t>Seed coat (</a:t>
            </a:r>
            <a:r>
              <a:rPr lang="en-GB" altLang="en-US" b="1" dirty="0" err="1"/>
              <a:t>testa</a:t>
            </a:r>
            <a:r>
              <a:rPr lang="en-GB" altLang="en-US" b="1" dirty="0"/>
              <a:t>) - </a:t>
            </a:r>
            <a:r>
              <a:rPr lang="en-GB" altLang="en-US" dirty="0"/>
              <a:t>encloses and protects the seed from insects and fungi. It is usually hard and dry- prevents drying out of the embryo </a:t>
            </a:r>
          </a:p>
          <a:p>
            <a:pPr eaLnBrk="1" hangingPunct="1"/>
            <a:r>
              <a:rPr lang="en-GB" altLang="en-US" b="1" dirty="0"/>
              <a:t>Cotyledons (seed leaves) </a:t>
            </a:r>
            <a:r>
              <a:rPr lang="en-GB" altLang="en-US" dirty="0"/>
              <a:t>Modified leaves containing food store for the embryo (one seed leaf in monocot – grasses and two in dicot- peas and beans</a:t>
            </a:r>
          </a:p>
          <a:p>
            <a:pPr eaLnBrk="1" hangingPunct="1"/>
            <a:r>
              <a:rPr lang="en-GB" altLang="en-US" b="1" dirty="0"/>
              <a:t>Micropyle </a:t>
            </a:r>
            <a:r>
              <a:rPr lang="en-GB" altLang="en-US" dirty="0"/>
              <a:t> Hole which admits water when the seed starts to germinate.</a:t>
            </a:r>
          </a:p>
          <a:p>
            <a:pPr eaLnBrk="1" hangingPunct="1"/>
            <a:endParaRPr lang="en-GB" altLang="en-US" b="1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EBB7F40-8864-4AAC-A71F-77A06ED7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496189"/>
            <a:ext cx="8893175" cy="262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1132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E917950-6371-48A5-8B4D-A549704FC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GB" altLang="en-US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0F280464-41C5-4309-AA09-9F644AF05F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2360" y="3939794"/>
            <a:ext cx="7772400" cy="233299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b="1" dirty="0"/>
              <a:t>Plumule (</a:t>
            </a:r>
            <a:r>
              <a:rPr lang="en-GB" altLang="en-US" dirty="0"/>
              <a:t>young shoot) </a:t>
            </a:r>
            <a:r>
              <a:rPr lang="en-GB" altLang="en-US" b="1" dirty="0"/>
              <a:t>Radicle </a:t>
            </a:r>
            <a:r>
              <a:rPr lang="en-GB" altLang="en-US" dirty="0"/>
              <a:t>(young root) together with cotyledons make up the </a:t>
            </a:r>
            <a:r>
              <a:rPr lang="en-GB" altLang="en-US" b="1" dirty="0"/>
              <a:t>embryo – </a:t>
            </a:r>
            <a:r>
              <a:rPr lang="en-GB" altLang="en-US" dirty="0"/>
              <a:t>develops into a new young plant after </a:t>
            </a:r>
            <a:r>
              <a:rPr lang="en-GB" altLang="en-US" b="1" dirty="0"/>
              <a:t>germination. </a:t>
            </a:r>
          </a:p>
          <a:p>
            <a:pPr eaLnBrk="1" hangingPunct="1">
              <a:defRPr/>
            </a:pPr>
            <a:endParaRPr lang="en-GB" altLang="en-US" b="1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E415531-8508-4B3F-8F0D-E06D8D261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9" y="567182"/>
            <a:ext cx="889317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7850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B2A212A4-CC36-4516-AD3B-1FBB95071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b="1" dirty="0">
                <a:solidFill>
                  <a:srgbClr val="000000"/>
                </a:solidFill>
              </a:rPr>
              <a:t>Not all seeds are edible</a:t>
            </a:r>
            <a:br>
              <a:rPr lang="en-GB" altLang="en-US" b="1" dirty="0">
                <a:solidFill>
                  <a:srgbClr val="000000"/>
                </a:solidFill>
              </a:rPr>
            </a:br>
            <a:endParaRPr lang="en-GB" altLang="en-US" dirty="0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4C109A18-358F-4192-A1DA-F9931285FD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1BDDE711-4517-4801-A9CA-FB9763021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129" y="2676048"/>
            <a:ext cx="6535737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Uncooked castor oil seeds contain a deadly poison-ricin which was used to kill a Romanian dissident Georgi Markov</a:t>
            </a:r>
          </a:p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Almonds contain cyanide</a:t>
            </a:r>
          </a:p>
        </p:txBody>
      </p:sp>
    </p:spTree>
    <p:extLst>
      <p:ext uri="{BB962C8B-B14F-4D97-AF65-F5344CB8AC3E}">
        <p14:creationId xmlns:p14="http://schemas.microsoft.com/office/powerpoint/2010/main" val="32755016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CF9A-CD35-4DB2-BAD5-0F9CAEDA7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SEED DISPERSAL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FEC1F-F268-46B5-AEAF-313A1D84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BEFORE SEEDS GERMINATE THEY MUST BE SEPARATED FROM ITS PARENT PLANT OTHERWISE IT WOULD COMPETE WITH THE PARENT FOR RESOURCES (light energy, water, carbon dioxide)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DISPERSED BY WIND, WATER, ANIMALS.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LOTS OF FRUITS INCREASE CHANCES OF SUCCESS.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i="1" u="sng" dirty="0"/>
              <a:t>Fruit and seed dispersal by wind or animals can happen only after pollination (by wind or insects) and the two very different processes must not be confused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5542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FE42-BA2A-42A6-B677-F7A4D0CB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DISPERSAL OF SEEDS AND FRUIT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5A78-908C-408E-B44A-47823D9E6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BY WIND</a:t>
            </a:r>
            <a:r>
              <a:rPr lang="en-GB" dirty="0"/>
              <a:t>: The sycamore has two extended wings formed from two fused carpels</a:t>
            </a:r>
          </a:p>
          <a:p>
            <a:r>
              <a:rPr lang="en-GB" b="1" dirty="0"/>
              <a:t>BY AN EXPLOSIVE MECHANISM</a:t>
            </a:r>
            <a:r>
              <a:rPr lang="en-GB" dirty="0"/>
              <a:t>: In lupin carpel splits and twists, ejecting the seeds</a:t>
            </a:r>
          </a:p>
          <a:p>
            <a:r>
              <a:rPr lang="en-GB" b="1" dirty="0"/>
              <a:t>BY ANIMALS</a:t>
            </a:r>
            <a:r>
              <a:rPr lang="en-GB" dirty="0"/>
              <a:t>: </a:t>
            </a:r>
            <a:r>
              <a:rPr lang="en-GB" dirty="0" err="1"/>
              <a:t>Avens</a:t>
            </a:r>
            <a:r>
              <a:rPr lang="en-GB" dirty="0"/>
              <a:t> – hooked style attached to hair or fur of animal. In plum seed remains undigested and passes out in faeces. </a:t>
            </a:r>
          </a:p>
          <a:p>
            <a:r>
              <a:rPr lang="en-GB" b="1" dirty="0"/>
              <a:t>BY WATER</a:t>
            </a:r>
            <a:r>
              <a:rPr lang="en-GB" dirty="0"/>
              <a:t>: In coconut the fibrous ovary wall allows the fruit to float in water. 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https://www.youtube.com/watch?v=buZV0h4vfmQ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0762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F51D-5031-4892-9B1F-A5D88A0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Germination</a:t>
            </a:r>
            <a:r>
              <a:rPr lang="en-GB" dirty="0"/>
              <a:t> is the development of a seed to a new young plant.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7866-D8B8-4D27-998F-B6FB01981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i="1" dirty="0"/>
              <a:t>When the seed is shed, it is usually dry and hard, containing very little water. In this dehydrated state it is best suited to withstand drought and extreme temperatures ( resting state - dormancy </a:t>
            </a:r>
            <a:r>
              <a:rPr lang="en-GB" i="1" dirty="0"/>
              <a:t>can last for years</a:t>
            </a:r>
            <a:r>
              <a:rPr lang="en-GB" b="1" i="1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CONDITIONS</a:t>
            </a:r>
            <a:r>
              <a:rPr lang="en-GB" dirty="0"/>
              <a:t>: water, oxygen, suitable temperature. ( conditions that affect enzyme activity) – germination is enzyme controlled.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pattern of germination is similar in most dicotyledonous seeds.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Whichever pattern of germination occurs, the energy and raw materials required for growth come from the food (usually starch) stored in the cotyledon. </a:t>
            </a:r>
          </a:p>
          <a:p>
            <a:endParaRPr lang="en-GB" dirty="0"/>
          </a:p>
          <a:p>
            <a:r>
              <a:rPr lang="en-GB" b="1" dirty="0"/>
              <a:t>1</a:t>
            </a:r>
            <a:r>
              <a:rPr lang="en-GB" dirty="0"/>
              <a:t>. When </a:t>
            </a:r>
            <a:r>
              <a:rPr lang="en-GB" b="1" dirty="0"/>
              <a:t>conditions become suitable </a:t>
            </a:r>
            <a:r>
              <a:rPr lang="en-GB" dirty="0"/>
              <a:t>for germination, the seed takes in water through its </a:t>
            </a:r>
            <a:r>
              <a:rPr lang="en-GB" b="1" dirty="0"/>
              <a:t>micropyle</a:t>
            </a:r>
            <a:r>
              <a:rPr lang="en-GB" dirty="0"/>
              <a:t>: </a:t>
            </a:r>
            <a:r>
              <a:rPr lang="en-GB" b="1" dirty="0"/>
              <a:t>activates enzymes</a:t>
            </a:r>
            <a:r>
              <a:rPr lang="en-GB" dirty="0"/>
              <a:t> to convert insoluble stores to soluble foods (starch to glucose etc) </a:t>
            </a:r>
          </a:p>
          <a:p>
            <a:r>
              <a:rPr lang="en-GB" b="1" dirty="0"/>
              <a:t>2</a:t>
            </a:r>
            <a:r>
              <a:rPr lang="en-GB" dirty="0"/>
              <a:t>. The tissues absorb water and swell and the </a:t>
            </a:r>
            <a:r>
              <a:rPr lang="en-GB" b="1" dirty="0" err="1"/>
              <a:t>testa</a:t>
            </a:r>
            <a:r>
              <a:rPr lang="en-GB" b="1" dirty="0"/>
              <a:t> becomes soft</a:t>
            </a:r>
            <a:r>
              <a:rPr lang="en-GB" dirty="0"/>
              <a:t>. </a:t>
            </a:r>
          </a:p>
          <a:p>
            <a:r>
              <a:rPr lang="en-GB" b="1" dirty="0"/>
              <a:t>3. Water and oxygen </a:t>
            </a:r>
            <a:r>
              <a:rPr lang="en-GB" dirty="0"/>
              <a:t>enter through gaps in </a:t>
            </a:r>
            <a:r>
              <a:rPr lang="en-GB" dirty="0" err="1"/>
              <a:t>testa</a:t>
            </a:r>
            <a:r>
              <a:rPr lang="en-GB" dirty="0"/>
              <a:t>: respiration – energy release – embryo grows- receives raw materials and oxygen.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7842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68FA0-80F4-4A72-AB03-8A06D2A5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STRUCTURAL CHANGES DURING GERMINATION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F7D03-31A9-424E-A237-D33729B9F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/>
              <a:t>4.</a:t>
            </a:r>
            <a:r>
              <a:rPr lang="en-GB" dirty="0"/>
              <a:t>The </a:t>
            </a:r>
            <a:r>
              <a:rPr lang="en-GB" b="1" dirty="0"/>
              <a:t>radicle grows first</a:t>
            </a:r>
            <a:r>
              <a:rPr lang="en-GB" dirty="0"/>
              <a:t>, pushing though the </a:t>
            </a:r>
            <a:r>
              <a:rPr lang="en-GB" dirty="0" err="1"/>
              <a:t>testa</a:t>
            </a:r>
            <a:r>
              <a:rPr lang="en-GB" dirty="0"/>
              <a:t> and entering the soil- anchors the seedling and starts absorbing water and mineral salts. </a:t>
            </a:r>
          </a:p>
          <a:p>
            <a:r>
              <a:rPr lang="en-GB" b="1" dirty="0"/>
              <a:t>5. </a:t>
            </a:r>
            <a:r>
              <a:rPr lang="en-GB" dirty="0"/>
              <a:t>The </a:t>
            </a:r>
            <a:r>
              <a:rPr lang="en-GB" b="1" dirty="0"/>
              <a:t>plumule emerges </a:t>
            </a:r>
            <a:r>
              <a:rPr lang="en-GB" dirty="0"/>
              <a:t>as the </a:t>
            </a:r>
            <a:r>
              <a:rPr lang="en-GB" dirty="0" err="1"/>
              <a:t>testa</a:t>
            </a:r>
            <a:r>
              <a:rPr lang="en-GB" dirty="0"/>
              <a:t> is split away from the cotyledons, the hooked shoot protects the young leaves from damage by soil particles </a:t>
            </a:r>
          </a:p>
          <a:p>
            <a:r>
              <a:rPr lang="en-GB" b="1" dirty="0"/>
              <a:t>6. Plumule grows upwards </a:t>
            </a:r>
            <a:r>
              <a:rPr lang="en-GB" dirty="0"/>
              <a:t>retaining its hooked shape </a:t>
            </a:r>
          </a:p>
          <a:p>
            <a:r>
              <a:rPr lang="en-GB" b="1" dirty="0"/>
              <a:t>7. Foliage leaves show</a:t>
            </a:r>
            <a:r>
              <a:rPr lang="en-GB" dirty="0"/>
              <a:t>/Plumule emerges above ground and starts to straighten out to lift foliage leaves above the soil</a:t>
            </a:r>
          </a:p>
          <a:p>
            <a:r>
              <a:rPr lang="en-GB" b="1" dirty="0"/>
              <a:t>8. Lateral roots increase in size</a:t>
            </a:r>
            <a:r>
              <a:rPr lang="en-GB" dirty="0"/>
              <a:t>: anchorage and absorption of water and mineral salts</a:t>
            </a:r>
          </a:p>
          <a:p>
            <a:r>
              <a:rPr lang="en-GB" b="1" dirty="0"/>
              <a:t>8. Foliage leaves open </a:t>
            </a:r>
            <a:r>
              <a:rPr lang="en-GB" dirty="0"/>
              <a:t>/ plumule straight – holds leaves upwards, seedling now established / food stores in cotyledons provide nutrients for growth and energy./ shrivelled </a:t>
            </a:r>
            <a:r>
              <a:rPr lang="en-GB" dirty="0" err="1"/>
              <a:t>testa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6510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ermination of broad bean seeds">
            <a:extLst>
              <a:ext uri="{FF2B5EF4-FFF2-40B4-BE49-F238E27FC236}">
                <a16:creationId xmlns:a16="http://schemas.microsoft.com/office/drawing/2014/main" id="{FDA3D7F2-308B-44CB-AD82-9B8754D9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8150"/>
            <a:ext cx="914400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5854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8B624-E5D1-45BC-9643-50DEB2E79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STAGES IN GERMINATION OF PEA SEED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ADDF3D-6CED-4014-98EC-E71BAB07A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650" y="1825625"/>
            <a:ext cx="90732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8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0BD8-071B-4BCD-B73E-1B8019D7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MEIOSIS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C2209-A5B6-4A5A-ABE5-FCBAEEF4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Meiosis</a:t>
            </a:r>
            <a:r>
              <a:rPr lang="en-GB" dirty="0"/>
              <a:t> as </a:t>
            </a:r>
            <a:r>
              <a:rPr lang="en-GB" i="1" dirty="0"/>
              <a:t>a </a:t>
            </a:r>
            <a:r>
              <a:rPr lang="en-GB" b="1" i="1" dirty="0"/>
              <a:t>reduction division </a:t>
            </a:r>
            <a:r>
              <a:rPr lang="en-GB" i="1" dirty="0"/>
              <a:t>in which the chromosome number is halved from </a:t>
            </a:r>
            <a:r>
              <a:rPr lang="en-GB" b="1" i="1" dirty="0"/>
              <a:t>diploid </a:t>
            </a:r>
            <a:r>
              <a:rPr lang="en-GB" i="1" dirty="0"/>
              <a:t>to </a:t>
            </a:r>
            <a:r>
              <a:rPr lang="en-GB" b="1" i="1" dirty="0"/>
              <a:t>haploid </a:t>
            </a:r>
            <a:r>
              <a:rPr lang="en-GB" i="1" dirty="0"/>
              <a:t>( after replication – 4 cells) </a:t>
            </a:r>
            <a:endParaRPr lang="en-GB" b="1" i="1" dirty="0"/>
          </a:p>
          <a:p>
            <a:r>
              <a:rPr lang="en-GB" b="1" dirty="0">
                <a:solidFill>
                  <a:srgbClr val="FF0000"/>
                </a:solidFill>
              </a:rPr>
              <a:t>Details of meiotic division are not required </a:t>
            </a:r>
            <a:r>
              <a:rPr lang="en-GB" dirty="0"/>
              <a:t>other than its role in halving of the chromosome number. </a:t>
            </a:r>
          </a:p>
          <a:p>
            <a:r>
              <a:rPr lang="en-GB" dirty="0"/>
              <a:t>Define the  terms </a:t>
            </a:r>
            <a:r>
              <a:rPr lang="en-GB" b="1" dirty="0"/>
              <a:t>gamete </a:t>
            </a:r>
            <a:r>
              <a:rPr lang="en-GB" dirty="0"/>
              <a:t>(sex/reproductive cells with half the no. of chromosomes),</a:t>
            </a:r>
            <a:r>
              <a:rPr lang="en-GB" b="1" dirty="0"/>
              <a:t> diploid </a:t>
            </a:r>
            <a:r>
              <a:rPr lang="en-GB" dirty="0"/>
              <a:t>(complete set of chromosomes) </a:t>
            </a:r>
            <a:r>
              <a:rPr lang="en-GB" b="1" dirty="0"/>
              <a:t> and haploid </a:t>
            </a:r>
            <a:r>
              <a:rPr lang="en-GB" dirty="0"/>
              <a:t>( half the no. of chromosomes) </a:t>
            </a:r>
            <a:r>
              <a:rPr lang="en-GB" b="1" dirty="0"/>
              <a:t> </a:t>
            </a:r>
            <a:r>
              <a:rPr lang="en-GB" dirty="0"/>
              <a:t>should be explained</a:t>
            </a:r>
          </a:p>
          <a:p>
            <a:r>
              <a:rPr lang="en-GB" dirty="0"/>
              <a:t>State that gametes are the result of meiosis (reduction division)</a:t>
            </a:r>
          </a:p>
          <a:p>
            <a:r>
              <a:rPr lang="en-GB" dirty="0">
                <a:hlinkClick r:id="rId2"/>
              </a:rPr>
              <a:t>https://www.cellsalive.com/meiosis_js.htm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1661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D8A0D-FCA0-496D-A0BB-76C14781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74B46-162B-4B7D-972F-AE327350E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https://www.youtube.com/watch?time_continue=10&amp;v=XTZih16DUB4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hlinkClick r:id="rId3"/>
              </a:rPr>
              <a:t>https://www.youtube.com/watch?v=pB4ASdELBbQ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https://www.youtube.com/watch?v=iFCdAgeMGOA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9968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775A-A4A3-4909-B3AE-385DF5BF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D13AE-3877-4593-B3DF-17145B04D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DISSECTION OF A DICOT FLOWER</a:t>
            </a:r>
          </a:p>
          <a:p>
            <a:r>
              <a:rPr lang="en-GB" dirty="0"/>
              <a:t>OBSERVING POLLEN GRAIN UNDER A MICROSCOPE</a:t>
            </a:r>
          </a:p>
          <a:p>
            <a:r>
              <a:rPr lang="en-GB" dirty="0"/>
              <a:t>COMPARING WIND-POLLINATED  WITH INSECT-POLLINTAED </a:t>
            </a:r>
          </a:p>
          <a:p>
            <a:r>
              <a:rPr lang="en-GB" dirty="0"/>
              <a:t>GERMINATION STAGES</a:t>
            </a:r>
          </a:p>
          <a:p>
            <a:r>
              <a:rPr lang="en-GB" dirty="0"/>
              <a:t>FACTORS AFFECTING GERMINATION</a:t>
            </a:r>
          </a:p>
        </p:txBody>
      </p:sp>
    </p:spTree>
    <p:extLst>
      <p:ext uri="{BB962C8B-B14F-4D97-AF65-F5344CB8AC3E}">
        <p14:creationId xmlns:p14="http://schemas.microsoft.com/office/powerpoint/2010/main" val="38313500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C28A-D176-4BCE-AA42-FDA58DB66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WRITTEN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64147-838B-4CC7-B1FE-6166B9853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TEST YOURSELF 17.2 page 320</a:t>
            </a:r>
          </a:p>
          <a:p>
            <a:r>
              <a:rPr lang="en-GB" dirty="0"/>
              <a:t>SECTION B: structured questions</a:t>
            </a:r>
          </a:p>
          <a:p>
            <a:endParaRPr lang="en-GB" dirty="0"/>
          </a:p>
          <a:p>
            <a:r>
              <a:rPr lang="en-GB" dirty="0"/>
              <a:t>TO DISCUSS: </a:t>
            </a:r>
          </a:p>
          <a:p>
            <a:r>
              <a:rPr lang="en-GB" dirty="0"/>
              <a:t>Test Yourself 17.1, 17.3, 17.4 plus </a:t>
            </a:r>
            <a:r>
              <a:rPr lang="en-GB"/>
              <a:t>Let’s review. </a:t>
            </a:r>
          </a:p>
        </p:txBody>
      </p:sp>
    </p:spTree>
    <p:extLst>
      <p:ext uri="{BB962C8B-B14F-4D97-AF65-F5344CB8AC3E}">
        <p14:creationId xmlns:p14="http://schemas.microsoft.com/office/powerpoint/2010/main" val="322536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F350-3FC8-48BD-8935-6C0A553B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SEXUAL REPRODUCTION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858D1-5BF4-47F0-8080-D0F14FF8D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Define </a:t>
            </a:r>
            <a:r>
              <a:rPr lang="en-GB" b="1" dirty="0"/>
              <a:t>sexual reproduction </a:t>
            </a:r>
            <a:r>
              <a:rPr lang="en-GB" dirty="0"/>
              <a:t>as the </a:t>
            </a:r>
            <a:r>
              <a:rPr lang="en-GB" i="1" dirty="0"/>
              <a:t>process involving the fusion of haploid nuclei to form a diploid zygote and the production of </a:t>
            </a:r>
            <a:r>
              <a:rPr lang="en-GB" b="1" i="1" dirty="0"/>
              <a:t>genetically dissimilar </a:t>
            </a:r>
            <a:r>
              <a:rPr lang="en-GB" i="1" dirty="0"/>
              <a:t>offspring. ( due to crossing over and independent assortment of chromosomes) Fig 16.27 page 311. </a:t>
            </a:r>
          </a:p>
          <a:p>
            <a:r>
              <a:rPr lang="en-GB" dirty="0"/>
              <a:t>Learners should appreciate that each parent therefore makes an equal contribution to the diploid cell from which an offspring will develop</a:t>
            </a:r>
          </a:p>
          <a:p>
            <a:r>
              <a:rPr lang="en-GB" dirty="0"/>
              <a:t>Draw a flow chart showing </a:t>
            </a:r>
            <a:r>
              <a:rPr lang="en-GB" b="1" dirty="0"/>
              <a:t>gametes</a:t>
            </a:r>
            <a:r>
              <a:rPr lang="en-GB" dirty="0"/>
              <a:t>, </a:t>
            </a:r>
            <a:r>
              <a:rPr lang="en-GB" b="1" dirty="0"/>
              <a:t>zygote</a:t>
            </a:r>
            <a:r>
              <a:rPr lang="en-GB" dirty="0"/>
              <a:t> and </a:t>
            </a:r>
            <a:r>
              <a:rPr lang="en-GB" b="1" dirty="0"/>
              <a:t>embryo </a:t>
            </a:r>
            <a:r>
              <a:rPr lang="en-GB" dirty="0"/>
              <a:t>onto which they may annotate each stage to show the chromosome number (n or 2n) and type of cell division (mitosis or meiosis) involved. </a:t>
            </a:r>
          </a:p>
        </p:txBody>
      </p:sp>
    </p:spTree>
    <p:extLst>
      <p:ext uri="{BB962C8B-B14F-4D97-AF65-F5344CB8AC3E}">
        <p14:creationId xmlns:p14="http://schemas.microsoft.com/office/powerpoint/2010/main" val="363986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69DBC-6C83-4D51-99C2-DCECDF321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847725"/>
            <a:ext cx="10515600" cy="647700"/>
          </a:xfrm>
        </p:spPr>
        <p:txBody>
          <a:bodyPr>
            <a:noAutofit/>
          </a:bodyPr>
          <a:lstStyle/>
          <a:p>
            <a:r>
              <a:rPr lang="en-GB" sz="3200" b="1" dirty="0"/>
              <a:t>SEXUAL REPRODUCTION is </a:t>
            </a:r>
            <a:r>
              <a:rPr lang="en-GB" sz="3200" dirty="0"/>
              <a:t>the </a:t>
            </a:r>
            <a:r>
              <a:rPr lang="en-GB" sz="3200" i="1" dirty="0"/>
              <a:t>process involving the fusion of haploid nuclei to form a diploid zygote and the production of </a:t>
            </a:r>
            <a:r>
              <a:rPr lang="en-GB" sz="3200" b="1" i="1" dirty="0"/>
              <a:t>genetically dissimilar </a:t>
            </a:r>
            <a:r>
              <a:rPr lang="en-GB" sz="3200" i="1" dirty="0"/>
              <a:t>offspring. ( due to crossing over and independent assortment of chromosomes) Fig 16.27 page 311.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0CA64-6D26-4E9C-ACB6-CC9E95A4A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3300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/>
              <a:t>ADVANTAGES</a:t>
            </a:r>
          </a:p>
          <a:p>
            <a:r>
              <a:rPr lang="en-GB" dirty="0"/>
              <a:t>Genetic variation : species better adapted to changes in the environment</a:t>
            </a:r>
          </a:p>
          <a:p>
            <a:r>
              <a:rPr lang="en-GB" dirty="0"/>
              <a:t>Offspring may inherit beneficial qualities from both parents.</a:t>
            </a:r>
          </a:p>
          <a:p>
            <a:pPr marL="0" indent="0">
              <a:buNone/>
            </a:pPr>
            <a:r>
              <a:rPr lang="en-GB" b="1" dirty="0"/>
              <a:t>DISADVANATGES</a:t>
            </a:r>
          </a:p>
          <a:p>
            <a:r>
              <a:rPr lang="en-GB" dirty="0"/>
              <a:t>Two parents needed ( except in plants with bisexual flowers) </a:t>
            </a:r>
          </a:p>
          <a:p>
            <a:r>
              <a:rPr lang="en-GB" dirty="0"/>
              <a:t>Fusion of gametes required</a:t>
            </a:r>
          </a:p>
          <a:p>
            <a:r>
              <a:rPr lang="en-GB" dirty="0"/>
              <a:t>Slower method as compared to asexual reproduction.</a:t>
            </a:r>
          </a:p>
          <a:p>
            <a:r>
              <a:rPr lang="en-GB" dirty="0"/>
              <a:t>Table: 17.1 page 317.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93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0256-5D6E-4CDC-94BF-2A1B253E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 OF MEIOSIS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5DA5-6B3E-4E34-8FA5-8F3466D6B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Meiosis produces haploid nucleus. Fusion of gametes leads to diploid nucleus. </a:t>
            </a:r>
          </a:p>
          <a:p>
            <a:r>
              <a:rPr lang="en-GB" dirty="0"/>
              <a:t>Meiosis results in variations which increases the chances of survival of the species during changes in the environment. </a:t>
            </a:r>
          </a:p>
          <a:p>
            <a:r>
              <a:rPr lang="en-GB" dirty="0"/>
              <a:t>Nature selects organisms with favourable characteristics to survive, while the others die. Those that survive pass on their favourable genes to their offspring. Thus species lives on </a:t>
            </a:r>
          </a:p>
          <a:p>
            <a:endParaRPr lang="en-GB" dirty="0"/>
          </a:p>
          <a:p>
            <a:r>
              <a:rPr lang="en-GB" dirty="0"/>
              <a:t>MITOSIS vs MEIOSIS – table 16.1 page 312. </a:t>
            </a:r>
          </a:p>
          <a:p>
            <a:r>
              <a:rPr lang="en-GB" dirty="0"/>
              <a:t>Let’s review: Section A: Q 2. </a:t>
            </a:r>
          </a:p>
        </p:txBody>
      </p:sp>
    </p:spTree>
    <p:extLst>
      <p:ext uri="{BB962C8B-B14F-4D97-AF65-F5344CB8AC3E}">
        <p14:creationId xmlns:p14="http://schemas.microsoft.com/office/powerpoint/2010/main" val="315980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1369</TotalTime>
  <Words>4157</Words>
  <Application>Microsoft Office PowerPoint</Application>
  <PresentationFormat>Widescreen</PresentationFormat>
  <Paragraphs>637</Paragraphs>
  <Slides>62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Calibri</vt:lpstr>
      <vt:lpstr>Times</vt:lpstr>
      <vt:lpstr>Times New Roman</vt:lpstr>
      <vt:lpstr>Tw Cen MT</vt:lpstr>
      <vt:lpstr>Tw Cen MT Condensed</vt:lpstr>
      <vt:lpstr>Verdana</vt:lpstr>
      <vt:lpstr>Wingdings</vt:lpstr>
      <vt:lpstr>Wingdings 3</vt:lpstr>
      <vt:lpstr>Integral</vt:lpstr>
      <vt:lpstr>GROWTH AND REPRODUCTION </vt:lpstr>
      <vt:lpstr>BASIC KNOWLEDGE REQUIRED</vt:lpstr>
      <vt:lpstr>MITOSIS</vt:lpstr>
      <vt:lpstr>VEGETATIVE PROPOGATION</vt:lpstr>
      <vt:lpstr>Asexual reproduction is the process resulting in the production of genetically identical offspring from one parent  </vt:lpstr>
      <vt:lpstr>MEIOSIS</vt:lpstr>
      <vt:lpstr>SEXUAL REPRODUCTION</vt:lpstr>
      <vt:lpstr>SEXUAL REPRODUCTION is the process involving the fusion of haploid nuclei to form a diploid zygote and the production of genetically dissimilar offspring. ( due to crossing over and independent assortment of chromosomes) Fig 16.27 page 311.</vt:lpstr>
      <vt:lpstr>IMPORTANCE OF MEIOSIS</vt:lpstr>
      <vt:lpstr>PowerPoint Presentation</vt:lpstr>
      <vt:lpstr>SUMMARY</vt:lpstr>
      <vt:lpstr>SUMMARY</vt:lpstr>
      <vt:lpstr>STRUCTURE OF FLOWER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POLLINATION  Transfer of pollen from anther to stigma</vt:lpstr>
      <vt:lpstr>SELF-POLLINATION vs CROSS-POLLINATION</vt:lpstr>
      <vt:lpstr>INSECT POLLINATED AND WIND POLLINATED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FERTILISATION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FORMATION OF FRUIT AND SEED</vt:lpstr>
      <vt:lpstr>PowerPoint Presentation</vt:lpstr>
      <vt:lpstr>PowerPoint Presentation</vt:lpstr>
      <vt:lpstr>PowerPoint Presentation</vt:lpstr>
      <vt:lpstr>PowerPoint Presentation</vt:lpstr>
      <vt:lpstr>Not all seeds are edible </vt:lpstr>
      <vt:lpstr>SEED DISPERSAL</vt:lpstr>
      <vt:lpstr>DISPERSAL OF SEEDS AND FRUIT</vt:lpstr>
      <vt:lpstr>Germination is the development of a seed to a new young plant. </vt:lpstr>
      <vt:lpstr>STRUCTURAL CHANGES DURING GERMINATION</vt:lpstr>
      <vt:lpstr>PowerPoint Presentation</vt:lpstr>
      <vt:lpstr>STAGES IN GERMINATION OF PEA SEED</vt:lpstr>
      <vt:lpstr>VIDEOS</vt:lpstr>
      <vt:lpstr>PRACTICALS</vt:lpstr>
      <vt:lpstr>WRITTEN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AND REPRODUCTION</dc:title>
  <dc:creator>Ayesha Rana</dc:creator>
  <cp:lastModifiedBy>Ayesha Tahir</cp:lastModifiedBy>
  <cp:revision>58</cp:revision>
  <dcterms:created xsi:type="dcterms:W3CDTF">2018-02-14T02:50:07Z</dcterms:created>
  <dcterms:modified xsi:type="dcterms:W3CDTF">2018-02-28T05:47:42Z</dcterms:modified>
</cp:coreProperties>
</file>